
<file path=[Content_Types].xml><?xml version="1.0" encoding="utf-8"?>
<Types xmlns="http://schemas.openxmlformats.org/package/2006/content-types">
  <Default Extension="mp3" ContentType="audio/mpeg"/>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3"/>
  </p:notesMasterIdLst>
  <p:handoutMasterIdLst>
    <p:handoutMasterId r:id="rId74"/>
  </p:handoutMasterIdLst>
  <p:sldIdLst>
    <p:sldId id="257" r:id="rId5"/>
    <p:sldId id="276" r:id="rId6"/>
    <p:sldId id="259" r:id="rId7"/>
    <p:sldId id="325" r:id="rId8"/>
    <p:sldId id="329" r:id="rId9"/>
    <p:sldId id="333" r:id="rId10"/>
    <p:sldId id="334" r:id="rId11"/>
    <p:sldId id="335" r:id="rId12"/>
    <p:sldId id="336" r:id="rId13"/>
    <p:sldId id="337" r:id="rId14"/>
    <p:sldId id="338" r:id="rId15"/>
    <p:sldId id="339" r:id="rId16"/>
    <p:sldId id="340" r:id="rId17"/>
    <p:sldId id="327" r:id="rId18"/>
    <p:sldId id="320" r:id="rId19"/>
    <p:sldId id="321" r:id="rId20"/>
    <p:sldId id="322" r:id="rId21"/>
    <p:sldId id="323" r:id="rId22"/>
    <p:sldId id="324" r:id="rId23"/>
    <p:sldId id="328" r:id="rId24"/>
    <p:sldId id="326" r:id="rId25"/>
    <p:sldId id="319" r:id="rId26"/>
    <p:sldId id="331" r:id="rId27"/>
    <p:sldId id="332" r:id="rId28"/>
    <p:sldId id="330" r:id="rId29"/>
    <p:sldId id="310" r:id="rId30"/>
    <p:sldId id="311" r:id="rId31"/>
    <p:sldId id="312" r:id="rId32"/>
    <p:sldId id="341" r:id="rId33"/>
    <p:sldId id="313" r:id="rId34"/>
    <p:sldId id="314" r:id="rId35"/>
    <p:sldId id="315" r:id="rId36"/>
    <p:sldId id="316" r:id="rId37"/>
    <p:sldId id="317" r:id="rId38"/>
    <p:sldId id="318" r:id="rId39"/>
    <p:sldId id="309" r:id="rId40"/>
    <p:sldId id="277" r:id="rId41"/>
    <p:sldId id="279" r:id="rId42"/>
    <p:sldId id="286" r:id="rId43"/>
    <p:sldId id="282" r:id="rId44"/>
    <p:sldId id="283" r:id="rId45"/>
    <p:sldId id="285" r:id="rId46"/>
    <p:sldId id="280" r:id="rId47"/>
    <p:sldId id="294" r:id="rId48"/>
    <p:sldId id="281" r:id="rId49"/>
    <p:sldId id="308" r:id="rId50"/>
    <p:sldId id="287" r:id="rId51"/>
    <p:sldId id="288" r:id="rId52"/>
    <p:sldId id="274" r:id="rId53"/>
    <p:sldId id="299" r:id="rId54"/>
    <p:sldId id="289" r:id="rId55"/>
    <p:sldId id="304" r:id="rId56"/>
    <p:sldId id="295" r:id="rId57"/>
    <p:sldId id="306" r:id="rId58"/>
    <p:sldId id="290" r:id="rId59"/>
    <p:sldId id="291" r:id="rId60"/>
    <p:sldId id="293" r:id="rId61"/>
    <p:sldId id="305" r:id="rId62"/>
    <p:sldId id="300" r:id="rId63"/>
    <p:sldId id="302" r:id="rId64"/>
    <p:sldId id="298" r:id="rId65"/>
    <p:sldId id="303" r:id="rId66"/>
    <p:sldId id="270" r:id="rId67"/>
    <p:sldId id="301" r:id="rId68"/>
    <p:sldId id="296" r:id="rId69"/>
    <p:sldId id="297" r:id="rId70"/>
    <p:sldId id="307" r:id="rId71"/>
    <p:sldId id="268" r:id="rId72"/>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741A"/>
    <a:srgbClr val="5F6F0F"/>
    <a:srgbClr val="394404"/>
    <a:srgbClr val="718412"/>
    <a:srgbClr val="70811D"/>
    <a:srgbClr val="7B8D1F"/>
    <a:srgbClr val="839721"/>
    <a:srgbClr val="95AB25"/>
    <a:srgbClr val="BC5500"/>
    <a:srgbClr val="C45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94660"/>
  </p:normalViewPr>
  <p:slideViewPr>
    <p:cSldViewPr>
      <p:cViewPr varScale="1">
        <p:scale>
          <a:sx n="85" d="100"/>
          <a:sy n="85" d="100"/>
        </p:scale>
        <p:origin x="600" y="84"/>
      </p:cViewPr>
      <p:guideLst>
        <p:guide orient="horz" pos="2160"/>
        <p:guide pos="3839"/>
      </p:guideLst>
    </p:cSldViewPr>
  </p:slideViewPr>
  <p:notesTextViewPr>
    <p:cViewPr>
      <p:scale>
        <a:sx n="1" d="1"/>
        <a:sy n="1" d="1"/>
      </p:scale>
      <p:origin x="0" y="0"/>
    </p:cViewPr>
  </p:notesTextViewPr>
  <p:notesViewPr>
    <p:cSldViewPr showGuides="1">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7942A0-B7D2-4B14-8FEA-55FC702F5BE7}" type="doc">
      <dgm:prSet loTypeId="urn:microsoft.com/office/officeart/2005/8/layout/vProcess5" loCatId="process" qsTypeId="urn:microsoft.com/office/officeart/2005/8/quickstyle/simple4" qsCatId="simple" csTypeId="urn:microsoft.com/office/officeart/2005/8/colors/colorful5" csCatId="colorful" phldr="1"/>
      <dgm:spPr/>
      <dgm:t>
        <a:bodyPr/>
        <a:lstStyle/>
        <a:p>
          <a:endParaRPr lang="en-US"/>
        </a:p>
      </dgm:t>
    </dgm:pt>
    <dgm:pt modelId="{095A5E99-E976-4550-8F80-53CC813F2F5A}">
      <dgm:prSet phldrT="[Text]"/>
      <dgm:spPr/>
      <dgm:t>
        <a:bodyPr/>
        <a:lstStyle/>
        <a:p>
          <a:r>
            <a:rPr lang="en-US" dirty="0"/>
            <a:t>Medical</a:t>
          </a:r>
        </a:p>
      </dgm:t>
      <dgm:extLst>
        <a:ext uri="{E40237B7-FDA0-4F09-8148-C483321AD2D9}">
          <dgm14:cNvPr xmlns:dgm14="http://schemas.microsoft.com/office/drawing/2010/diagram" id="0" name="" descr="Staggered process showing 3 tasks arranged one below the other and two downward pointing arrows are used to indicate progression from first task to second task and second task to third task."/>
        </a:ext>
      </dgm:extLst>
    </dgm:pt>
    <dgm:pt modelId="{03339A0D-5DC0-4B29-8353-C5AEBFD4DE86}" type="parTrans" cxnId="{D1A4D8E6-F04E-4AB1-8D0C-63DC7AB1E81F}">
      <dgm:prSet/>
      <dgm:spPr/>
      <dgm:t>
        <a:bodyPr/>
        <a:lstStyle/>
        <a:p>
          <a:endParaRPr lang="en-US"/>
        </a:p>
      </dgm:t>
    </dgm:pt>
    <dgm:pt modelId="{8877691F-1B60-4485-9174-DDEC7EE68B70}" type="sibTrans" cxnId="{D1A4D8E6-F04E-4AB1-8D0C-63DC7AB1E81F}">
      <dgm:prSet/>
      <dgm:spPr/>
      <dgm:t>
        <a:bodyPr/>
        <a:lstStyle/>
        <a:p>
          <a:endParaRPr lang="en-US"/>
        </a:p>
      </dgm:t>
    </dgm:pt>
    <dgm:pt modelId="{8EC937D8-BD76-4A12-A3E5-900D5C1E2E05}">
      <dgm:prSet phldrT="[Text]"/>
      <dgm:spPr/>
      <dgm:t>
        <a:bodyPr/>
        <a:lstStyle/>
        <a:p>
          <a:r>
            <a:rPr lang="en-US" dirty="0"/>
            <a:t>Financial</a:t>
          </a:r>
        </a:p>
      </dgm:t>
    </dgm:pt>
    <dgm:pt modelId="{8265EE85-9851-494E-A6D3-1CDACE947DF3}" type="parTrans" cxnId="{43DC8383-AEE5-490C-A8E5-1F216F2B8FE6}">
      <dgm:prSet/>
      <dgm:spPr/>
      <dgm:t>
        <a:bodyPr/>
        <a:lstStyle/>
        <a:p>
          <a:endParaRPr lang="en-US"/>
        </a:p>
      </dgm:t>
    </dgm:pt>
    <dgm:pt modelId="{B3EFD4A5-9FA1-4ABE-B722-05162509509B}" type="sibTrans" cxnId="{43DC8383-AEE5-490C-A8E5-1F216F2B8FE6}">
      <dgm:prSet/>
      <dgm:spPr/>
      <dgm:t>
        <a:bodyPr/>
        <a:lstStyle/>
        <a:p>
          <a:endParaRPr lang="en-US"/>
        </a:p>
      </dgm:t>
    </dgm:pt>
    <dgm:pt modelId="{7133ECF5-4190-4604-AA2F-03C9A0A9210F}">
      <dgm:prSet phldrT="[Text]"/>
      <dgm:spPr/>
      <dgm:t>
        <a:bodyPr/>
        <a:lstStyle/>
        <a:p>
          <a:r>
            <a:rPr lang="en-US" dirty="0"/>
            <a:t>Ancillary</a:t>
          </a:r>
        </a:p>
      </dgm:t>
      <dgm:extLst>
        <a:ext uri="{E40237B7-FDA0-4F09-8148-C483321AD2D9}">
          <dgm14:cNvPr xmlns:dgm14="http://schemas.microsoft.com/office/drawing/2010/diagram" id="0" name="" descr="Staggered process showing 3 tasks arranged one below the other and two downward pointing arrows are used to indicate progression from first task to second task and second task to third task."/>
        </a:ext>
      </dgm:extLst>
    </dgm:pt>
    <dgm:pt modelId="{7D1B29D7-21DD-436A-8F7C-E87DE53C1431}" type="parTrans" cxnId="{011A9761-E983-4C7D-AB1D-2038261D8FF8}">
      <dgm:prSet/>
      <dgm:spPr/>
      <dgm:t>
        <a:bodyPr/>
        <a:lstStyle/>
        <a:p>
          <a:endParaRPr lang="en-US"/>
        </a:p>
      </dgm:t>
    </dgm:pt>
    <dgm:pt modelId="{46037378-034A-4662-877A-B53E1DA069A3}" type="sibTrans" cxnId="{011A9761-E983-4C7D-AB1D-2038261D8FF8}">
      <dgm:prSet/>
      <dgm:spPr/>
      <dgm:t>
        <a:bodyPr/>
        <a:lstStyle/>
        <a:p>
          <a:endParaRPr lang="en-US"/>
        </a:p>
      </dgm:t>
    </dgm:pt>
    <dgm:pt modelId="{1D84D8B6-AB32-4491-B5D2-EFE3D7668B88}" type="pres">
      <dgm:prSet presAssocID="{CD7942A0-B7D2-4B14-8FEA-55FC702F5BE7}" presName="outerComposite" presStyleCnt="0">
        <dgm:presLayoutVars>
          <dgm:chMax val="5"/>
          <dgm:dir/>
          <dgm:resizeHandles val="exact"/>
        </dgm:presLayoutVars>
      </dgm:prSet>
      <dgm:spPr/>
    </dgm:pt>
    <dgm:pt modelId="{3E0E8213-E460-4EB7-9A92-C2B1CC553F0D}" type="pres">
      <dgm:prSet presAssocID="{CD7942A0-B7D2-4B14-8FEA-55FC702F5BE7}" presName="dummyMaxCanvas" presStyleCnt="0">
        <dgm:presLayoutVars/>
      </dgm:prSet>
      <dgm:spPr/>
    </dgm:pt>
    <dgm:pt modelId="{124EF20B-D98C-45B2-BB13-7B93B5373CEB}" type="pres">
      <dgm:prSet presAssocID="{CD7942A0-B7D2-4B14-8FEA-55FC702F5BE7}" presName="ThreeNodes_1" presStyleLbl="node1" presStyleIdx="0" presStyleCnt="3" custScaleX="87087" custScaleY="87389" custLinFactNeighborX="15" custLinFactNeighborY="-2390">
        <dgm:presLayoutVars>
          <dgm:bulletEnabled val="1"/>
        </dgm:presLayoutVars>
      </dgm:prSet>
      <dgm:spPr/>
    </dgm:pt>
    <dgm:pt modelId="{CA544AF7-F7B2-4CA5-9251-B4CDB8D06634}" type="pres">
      <dgm:prSet presAssocID="{CD7942A0-B7D2-4B14-8FEA-55FC702F5BE7}" presName="ThreeNodes_2" presStyleLbl="node1" presStyleIdx="1" presStyleCnt="3" custScaleX="87123" custScaleY="95335" custLinFactNeighborX="625" custLinFactNeighborY="-10631">
        <dgm:presLayoutVars>
          <dgm:bulletEnabled val="1"/>
        </dgm:presLayoutVars>
      </dgm:prSet>
      <dgm:spPr/>
    </dgm:pt>
    <dgm:pt modelId="{2AE92D3F-F0FA-45DD-BB60-4C6FBC6BC016}" type="pres">
      <dgm:prSet presAssocID="{CD7942A0-B7D2-4B14-8FEA-55FC702F5BE7}" presName="ThreeNodes_3" presStyleLbl="node1" presStyleIdx="2" presStyleCnt="3" custScaleX="76537" custScaleY="88288" custLinFactNeighborX="0" custLinFactNeighborY="-12094">
        <dgm:presLayoutVars>
          <dgm:bulletEnabled val="1"/>
        </dgm:presLayoutVars>
      </dgm:prSet>
      <dgm:spPr/>
    </dgm:pt>
    <dgm:pt modelId="{9CA877D8-99F8-40A0-89E9-59A61C9A70F4}" type="pres">
      <dgm:prSet presAssocID="{CD7942A0-B7D2-4B14-8FEA-55FC702F5BE7}" presName="ThreeConn_1-2" presStyleLbl="fgAccFollowNode1" presStyleIdx="0" presStyleCnt="2" custLinFactNeighborX="-35483" custLinFactNeighborY="-5198">
        <dgm:presLayoutVars>
          <dgm:bulletEnabled val="1"/>
        </dgm:presLayoutVars>
      </dgm:prSet>
      <dgm:spPr/>
    </dgm:pt>
    <dgm:pt modelId="{62643EF2-016C-41F1-8CBC-398422A85727}" type="pres">
      <dgm:prSet presAssocID="{CD7942A0-B7D2-4B14-8FEA-55FC702F5BE7}" presName="ThreeConn_2-3" presStyleLbl="fgAccFollowNode1" presStyleIdx="1" presStyleCnt="2" custLinFactNeighborX="-26219" custLinFactNeighborY="-4632">
        <dgm:presLayoutVars>
          <dgm:bulletEnabled val="1"/>
        </dgm:presLayoutVars>
      </dgm:prSet>
      <dgm:spPr/>
    </dgm:pt>
    <dgm:pt modelId="{7A2F6994-DA87-4497-BFC7-DD9D6EC5315F}" type="pres">
      <dgm:prSet presAssocID="{CD7942A0-B7D2-4B14-8FEA-55FC702F5BE7}" presName="ThreeNodes_1_text" presStyleLbl="node1" presStyleIdx="2" presStyleCnt="3">
        <dgm:presLayoutVars>
          <dgm:bulletEnabled val="1"/>
        </dgm:presLayoutVars>
      </dgm:prSet>
      <dgm:spPr/>
    </dgm:pt>
    <dgm:pt modelId="{916C48CB-E452-4B79-A9B9-4C9A90B47960}" type="pres">
      <dgm:prSet presAssocID="{CD7942A0-B7D2-4B14-8FEA-55FC702F5BE7}" presName="ThreeNodes_2_text" presStyleLbl="node1" presStyleIdx="2" presStyleCnt="3">
        <dgm:presLayoutVars>
          <dgm:bulletEnabled val="1"/>
        </dgm:presLayoutVars>
      </dgm:prSet>
      <dgm:spPr/>
    </dgm:pt>
    <dgm:pt modelId="{A31D264E-E285-4E5C-8EB7-762CD501BE72}" type="pres">
      <dgm:prSet presAssocID="{CD7942A0-B7D2-4B14-8FEA-55FC702F5BE7}" presName="ThreeNodes_3_text" presStyleLbl="node1" presStyleIdx="2" presStyleCnt="3">
        <dgm:presLayoutVars>
          <dgm:bulletEnabled val="1"/>
        </dgm:presLayoutVars>
      </dgm:prSet>
      <dgm:spPr/>
    </dgm:pt>
  </dgm:ptLst>
  <dgm:cxnLst>
    <dgm:cxn modelId="{5A89A138-BC1A-490F-935E-2EC3F74E8E18}" type="presOf" srcId="{7133ECF5-4190-4604-AA2F-03C9A0A9210F}" destId="{2AE92D3F-F0FA-45DD-BB60-4C6FBC6BC016}" srcOrd="0" destOrd="0" presId="urn:microsoft.com/office/officeart/2005/8/layout/vProcess5"/>
    <dgm:cxn modelId="{011A9761-E983-4C7D-AB1D-2038261D8FF8}" srcId="{CD7942A0-B7D2-4B14-8FEA-55FC702F5BE7}" destId="{7133ECF5-4190-4604-AA2F-03C9A0A9210F}" srcOrd="2" destOrd="0" parTransId="{7D1B29D7-21DD-436A-8F7C-E87DE53C1431}" sibTransId="{46037378-034A-4662-877A-B53E1DA069A3}"/>
    <dgm:cxn modelId="{8A063A46-8F8D-405A-B2D6-6495FA638F46}" type="presOf" srcId="{8EC937D8-BD76-4A12-A3E5-900D5C1E2E05}" destId="{CA544AF7-F7B2-4CA5-9251-B4CDB8D06634}" srcOrd="0" destOrd="0" presId="urn:microsoft.com/office/officeart/2005/8/layout/vProcess5"/>
    <dgm:cxn modelId="{A071614A-8A85-47B2-A113-0652CAB9B428}" type="presOf" srcId="{095A5E99-E976-4550-8F80-53CC813F2F5A}" destId="{124EF20B-D98C-45B2-BB13-7B93B5373CEB}" srcOrd="0" destOrd="0" presId="urn:microsoft.com/office/officeart/2005/8/layout/vProcess5"/>
    <dgm:cxn modelId="{43DC8383-AEE5-490C-A8E5-1F216F2B8FE6}" srcId="{CD7942A0-B7D2-4B14-8FEA-55FC702F5BE7}" destId="{8EC937D8-BD76-4A12-A3E5-900D5C1E2E05}" srcOrd="1" destOrd="0" parTransId="{8265EE85-9851-494E-A6D3-1CDACE947DF3}" sibTransId="{B3EFD4A5-9FA1-4ABE-B722-05162509509B}"/>
    <dgm:cxn modelId="{03E7038C-2CC0-496B-88A0-60396CDC31E4}" type="presOf" srcId="{7133ECF5-4190-4604-AA2F-03C9A0A9210F}" destId="{A31D264E-E285-4E5C-8EB7-762CD501BE72}" srcOrd="1" destOrd="0" presId="urn:microsoft.com/office/officeart/2005/8/layout/vProcess5"/>
    <dgm:cxn modelId="{C2D0E194-BD14-4AD2-9E3A-CE984C34B6CD}" type="presOf" srcId="{CD7942A0-B7D2-4B14-8FEA-55FC702F5BE7}" destId="{1D84D8B6-AB32-4491-B5D2-EFE3D7668B88}" srcOrd="0" destOrd="0" presId="urn:microsoft.com/office/officeart/2005/8/layout/vProcess5"/>
    <dgm:cxn modelId="{BB374C9D-646D-46E6-89B4-117F0E21BA34}" type="presOf" srcId="{8EC937D8-BD76-4A12-A3E5-900D5C1E2E05}" destId="{916C48CB-E452-4B79-A9B9-4C9A90B47960}" srcOrd="1" destOrd="0" presId="urn:microsoft.com/office/officeart/2005/8/layout/vProcess5"/>
    <dgm:cxn modelId="{12FC7FDE-4033-4970-A683-61DE6FA84E89}" type="presOf" srcId="{8877691F-1B60-4485-9174-DDEC7EE68B70}" destId="{9CA877D8-99F8-40A0-89E9-59A61C9A70F4}" srcOrd="0" destOrd="0" presId="urn:microsoft.com/office/officeart/2005/8/layout/vProcess5"/>
    <dgm:cxn modelId="{D1A4D8E6-F04E-4AB1-8D0C-63DC7AB1E81F}" srcId="{CD7942A0-B7D2-4B14-8FEA-55FC702F5BE7}" destId="{095A5E99-E976-4550-8F80-53CC813F2F5A}" srcOrd="0" destOrd="0" parTransId="{03339A0D-5DC0-4B29-8353-C5AEBFD4DE86}" sibTransId="{8877691F-1B60-4485-9174-DDEC7EE68B70}"/>
    <dgm:cxn modelId="{7C007CEB-6418-4EA7-9CB6-5B93D0C655E6}" type="presOf" srcId="{095A5E99-E976-4550-8F80-53CC813F2F5A}" destId="{7A2F6994-DA87-4497-BFC7-DD9D6EC5315F}" srcOrd="1" destOrd="0" presId="urn:microsoft.com/office/officeart/2005/8/layout/vProcess5"/>
    <dgm:cxn modelId="{6CF7D6F9-A5F2-48E3-AF5C-A2074559AE21}" type="presOf" srcId="{B3EFD4A5-9FA1-4ABE-B722-05162509509B}" destId="{62643EF2-016C-41F1-8CBC-398422A85727}" srcOrd="0" destOrd="0" presId="urn:microsoft.com/office/officeart/2005/8/layout/vProcess5"/>
    <dgm:cxn modelId="{768DB908-A4BF-48A6-A740-5DD0CBAFBB11}" type="presParOf" srcId="{1D84D8B6-AB32-4491-B5D2-EFE3D7668B88}" destId="{3E0E8213-E460-4EB7-9A92-C2B1CC553F0D}" srcOrd="0" destOrd="0" presId="urn:microsoft.com/office/officeart/2005/8/layout/vProcess5"/>
    <dgm:cxn modelId="{A8B17D3B-E670-4FE0-A845-244C702B8151}" type="presParOf" srcId="{1D84D8B6-AB32-4491-B5D2-EFE3D7668B88}" destId="{124EF20B-D98C-45B2-BB13-7B93B5373CEB}" srcOrd="1" destOrd="0" presId="urn:microsoft.com/office/officeart/2005/8/layout/vProcess5"/>
    <dgm:cxn modelId="{1E8E2D8B-A980-4080-A16E-1F74528DE4D0}" type="presParOf" srcId="{1D84D8B6-AB32-4491-B5D2-EFE3D7668B88}" destId="{CA544AF7-F7B2-4CA5-9251-B4CDB8D06634}" srcOrd="2" destOrd="0" presId="urn:microsoft.com/office/officeart/2005/8/layout/vProcess5"/>
    <dgm:cxn modelId="{7992440C-9F36-432D-90EE-E2A708CEB38B}" type="presParOf" srcId="{1D84D8B6-AB32-4491-B5D2-EFE3D7668B88}" destId="{2AE92D3F-F0FA-45DD-BB60-4C6FBC6BC016}" srcOrd="3" destOrd="0" presId="urn:microsoft.com/office/officeart/2005/8/layout/vProcess5"/>
    <dgm:cxn modelId="{DBE883B8-7D13-43BA-A456-8DBB93D30C93}" type="presParOf" srcId="{1D84D8B6-AB32-4491-B5D2-EFE3D7668B88}" destId="{9CA877D8-99F8-40A0-89E9-59A61C9A70F4}" srcOrd="4" destOrd="0" presId="urn:microsoft.com/office/officeart/2005/8/layout/vProcess5"/>
    <dgm:cxn modelId="{A3B9E6ED-FFD0-430E-B609-EBE8E75E7C44}" type="presParOf" srcId="{1D84D8B6-AB32-4491-B5D2-EFE3D7668B88}" destId="{62643EF2-016C-41F1-8CBC-398422A85727}" srcOrd="5" destOrd="0" presId="urn:microsoft.com/office/officeart/2005/8/layout/vProcess5"/>
    <dgm:cxn modelId="{278FE748-9C54-4E36-9203-E948DB63C99A}" type="presParOf" srcId="{1D84D8B6-AB32-4491-B5D2-EFE3D7668B88}" destId="{7A2F6994-DA87-4497-BFC7-DD9D6EC5315F}" srcOrd="6" destOrd="0" presId="urn:microsoft.com/office/officeart/2005/8/layout/vProcess5"/>
    <dgm:cxn modelId="{E81279B5-23BF-4F73-A353-8831FC04E9BC}" type="presParOf" srcId="{1D84D8B6-AB32-4491-B5D2-EFE3D7668B88}" destId="{916C48CB-E452-4B79-A9B9-4C9A90B47960}" srcOrd="7" destOrd="0" presId="urn:microsoft.com/office/officeart/2005/8/layout/vProcess5"/>
    <dgm:cxn modelId="{16289EC3-0C51-4B32-B6CC-FE8F7F6F6C76}" type="presParOf" srcId="{1D84D8B6-AB32-4491-B5D2-EFE3D7668B88}" destId="{A31D264E-E285-4E5C-8EB7-762CD501BE72}"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EF20B-D98C-45B2-BB13-7B93B5373CEB}">
      <dsp:nvSpPr>
        <dsp:cNvPr id="0" name=""/>
        <dsp:cNvSpPr/>
      </dsp:nvSpPr>
      <dsp:spPr>
        <a:xfrm>
          <a:off x="279352" y="49630"/>
          <a:ext cx="3759241" cy="1107698"/>
        </a:xfrm>
        <a:prstGeom prst="roundRect">
          <a:avLst>
            <a:gd name="adj" fmla="val 10000"/>
          </a:avLst>
        </a:prstGeom>
        <a:gradFill rotWithShape="0">
          <a:gsLst>
            <a:gs pos="0">
              <a:schemeClr val="accent5">
                <a:hueOff val="0"/>
                <a:satOff val="0"/>
                <a:lumOff val="0"/>
                <a:alphaOff val="0"/>
                <a:shade val="15000"/>
                <a:satMod val="180000"/>
              </a:schemeClr>
            </a:gs>
            <a:gs pos="50000">
              <a:schemeClr val="accent5">
                <a:hueOff val="0"/>
                <a:satOff val="0"/>
                <a:lumOff val="0"/>
                <a:alphaOff val="0"/>
                <a:shade val="45000"/>
                <a:satMod val="170000"/>
              </a:schemeClr>
            </a:gs>
            <a:gs pos="70000">
              <a:schemeClr val="accent5">
                <a:hueOff val="0"/>
                <a:satOff val="0"/>
                <a:lumOff val="0"/>
                <a:alphaOff val="0"/>
                <a:tint val="99000"/>
                <a:shade val="65000"/>
                <a:satMod val="155000"/>
              </a:schemeClr>
            </a:gs>
            <a:gs pos="100000">
              <a:schemeClr val="accent5">
                <a:hueOff val="0"/>
                <a:satOff val="0"/>
                <a:lumOff val="0"/>
                <a:alphaOff val="0"/>
                <a:tint val="100000"/>
                <a:shade val="100000"/>
                <a:satMod val="155000"/>
              </a:schemeClr>
            </a:gs>
          </a:gsLst>
          <a:lin ang="16200000" scaled="0"/>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Medical</a:t>
          </a:r>
        </a:p>
      </dsp:txBody>
      <dsp:txXfrm>
        <a:off x="311795" y="82073"/>
        <a:ext cx="2567855" cy="1042812"/>
      </dsp:txXfrm>
    </dsp:sp>
    <dsp:sp modelId="{CA544AF7-F7B2-4CA5-9251-B4CDB8D06634}">
      <dsp:nvSpPr>
        <dsp:cNvPr id="0" name=""/>
        <dsp:cNvSpPr/>
      </dsp:nvSpPr>
      <dsp:spPr>
        <a:xfrm>
          <a:off x="685787" y="1373619"/>
          <a:ext cx="3760795" cy="1208417"/>
        </a:xfrm>
        <a:prstGeom prst="roundRect">
          <a:avLst>
            <a:gd name="adj" fmla="val 10000"/>
          </a:avLst>
        </a:prstGeom>
        <a:gradFill rotWithShape="0">
          <a:gsLst>
            <a:gs pos="0">
              <a:schemeClr val="accent5">
                <a:hueOff val="6774201"/>
                <a:satOff val="-17170"/>
                <a:lumOff val="2745"/>
                <a:alphaOff val="0"/>
                <a:shade val="15000"/>
                <a:satMod val="180000"/>
              </a:schemeClr>
            </a:gs>
            <a:gs pos="50000">
              <a:schemeClr val="accent5">
                <a:hueOff val="6774201"/>
                <a:satOff val="-17170"/>
                <a:lumOff val="2745"/>
                <a:alphaOff val="0"/>
                <a:shade val="45000"/>
                <a:satMod val="170000"/>
              </a:schemeClr>
            </a:gs>
            <a:gs pos="70000">
              <a:schemeClr val="accent5">
                <a:hueOff val="6774201"/>
                <a:satOff val="-17170"/>
                <a:lumOff val="2745"/>
                <a:alphaOff val="0"/>
                <a:tint val="99000"/>
                <a:shade val="65000"/>
                <a:satMod val="155000"/>
              </a:schemeClr>
            </a:gs>
            <a:gs pos="100000">
              <a:schemeClr val="accent5">
                <a:hueOff val="6774201"/>
                <a:satOff val="-17170"/>
                <a:lumOff val="2745"/>
                <a:alphaOff val="0"/>
                <a:tint val="100000"/>
                <a:shade val="100000"/>
                <a:satMod val="155000"/>
              </a:schemeClr>
            </a:gs>
          </a:gsLst>
          <a:lin ang="16200000" scaled="0"/>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Financial</a:t>
          </a:r>
        </a:p>
      </dsp:txBody>
      <dsp:txXfrm>
        <a:off x="721180" y="1409012"/>
        <a:ext cx="2640362" cy="1137631"/>
      </dsp:txXfrm>
    </dsp:sp>
    <dsp:sp modelId="{2AE92D3F-F0FA-45DD-BB60-4C6FBC6BC016}">
      <dsp:nvSpPr>
        <dsp:cNvPr id="0" name=""/>
        <dsp:cNvSpPr/>
      </dsp:nvSpPr>
      <dsp:spPr>
        <a:xfrm>
          <a:off x="1268169" y="2878543"/>
          <a:ext cx="3303834" cy="1119093"/>
        </a:xfrm>
        <a:prstGeom prst="roundRect">
          <a:avLst>
            <a:gd name="adj" fmla="val 10000"/>
          </a:avLst>
        </a:prstGeom>
        <a:gradFill rotWithShape="0">
          <a:gsLst>
            <a:gs pos="0">
              <a:schemeClr val="accent5">
                <a:hueOff val="13548401"/>
                <a:satOff val="-34341"/>
                <a:lumOff val="5489"/>
                <a:alphaOff val="0"/>
                <a:shade val="15000"/>
                <a:satMod val="180000"/>
              </a:schemeClr>
            </a:gs>
            <a:gs pos="50000">
              <a:schemeClr val="accent5">
                <a:hueOff val="13548401"/>
                <a:satOff val="-34341"/>
                <a:lumOff val="5489"/>
                <a:alphaOff val="0"/>
                <a:shade val="45000"/>
                <a:satMod val="170000"/>
              </a:schemeClr>
            </a:gs>
            <a:gs pos="70000">
              <a:schemeClr val="accent5">
                <a:hueOff val="13548401"/>
                <a:satOff val="-34341"/>
                <a:lumOff val="5489"/>
                <a:alphaOff val="0"/>
                <a:tint val="99000"/>
                <a:shade val="65000"/>
                <a:satMod val="155000"/>
              </a:schemeClr>
            </a:gs>
            <a:gs pos="100000">
              <a:schemeClr val="accent5">
                <a:hueOff val="13548401"/>
                <a:satOff val="-34341"/>
                <a:lumOff val="5489"/>
                <a:alphaOff val="0"/>
                <a:tint val="100000"/>
                <a:shade val="100000"/>
                <a:satMod val="155000"/>
              </a:schemeClr>
            </a:gs>
          </a:gsLst>
          <a:lin ang="16200000" scaled="0"/>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Ancillary</a:t>
          </a:r>
        </a:p>
      </dsp:txBody>
      <dsp:txXfrm>
        <a:off x="1300946" y="2911320"/>
        <a:ext cx="2316172" cy="1053539"/>
      </dsp:txXfrm>
    </dsp:sp>
    <dsp:sp modelId="{9CA877D8-99F8-40A0-89E9-59A61C9A70F4}">
      <dsp:nvSpPr>
        <dsp:cNvPr id="0" name=""/>
        <dsp:cNvSpPr/>
      </dsp:nvSpPr>
      <dsp:spPr>
        <a:xfrm>
          <a:off x="3200396" y="918397"/>
          <a:ext cx="823906" cy="823906"/>
        </a:xfrm>
        <a:prstGeom prst="downArrow">
          <a:avLst>
            <a:gd name="adj1" fmla="val 55000"/>
            <a:gd name="adj2" fmla="val 45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385775" y="918397"/>
        <a:ext cx="453148" cy="619989"/>
      </dsp:txXfrm>
    </dsp:sp>
    <dsp:sp modelId="{62643EF2-016C-41F1-8CBC-398422A85727}">
      <dsp:nvSpPr>
        <dsp:cNvPr id="0" name=""/>
        <dsp:cNvSpPr/>
      </dsp:nvSpPr>
      <dsp:spPr>
        <a:xfrm>
          <a:off x="3657604" y="2393417"/>
          <a:ext cx="823906" cy="823906"/>
        </a:xfrm>
        <a:prstGeom prst="downArrow">
          <a:avLst>
            <a:gd name="adj1" fmla="val 55000"/>
            <a:gd name="adj2" fmla="val 45000"/>
          </a:avLst>
        </a:prstGeom>
        <a:solidFill>
          <a:schemeClr val="accent5">
            <a:tint val="40000"/>
            <a:alpha val="90000"/>
            <a:hueOff val="14023428"/>
            <a:satOff val="-32548"/>
            <a:lumOff val="-900"/>
            <a:alphaOff val="0"/>
          </a:schemeClr>
        </a:solidFill>
        <a:ln w="9525" cap="flat" cmpd="sng" algn="ctr">
          <a:solidFill>
            <a:schemeClr val="accent5">
              <a:tint val="40000"/>
              <a:alpha val="90000"/>
              <a:hueOff val="0"/>
              <a:satOff val="0"/>
              <a:lumOff val="0"/>
              <a:alphaOff val="0"/>
            </a:schemeClr>
          </a:solidFill>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842983" y="2393417"/>
        <a:ext cx="453148" cy="61998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5B4EDC-59C0-49C7-8ADA-5A781B329E02}" type="datetimeFigureOut">
              <a:rPr lang="en-US"/>
              <a:t>3/18/2018</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429053-DC2A-4342-ADD4-2FD729D91E2C}" type="slidenum">
              <a:rPr/>
              <a:t>‹#›</a:t>
            </a:fld>
            <a:endParaRPr/>
          </a:p>
        </p:txBody>
      </p:sp>
    </p:spTree>
    <p:extLst>
      <p:ext uri="{BB962C8B-B14F-4D97-AF65-F5344CB8AC3E}">
        <p14:creationId xmlns:p14="http://schemas.microsoft.com/office/powerpoint/2010/main" val="4232045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D8D46A-B586-417D-BFBD-8C8FE0AAF762}" type="datetimeFigureOut">
              <a:rPr lang="en-US"/>
              <a:t>3/18/2018</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BA5BD7-F043-4D1B-AA17-CD412FC534DE}" type="slidenum">
              <a:rPr/>
              <a:t>‹#›</a:t>
            </a:fld>
            <a:endParaRPr/>
          </a:p>
        </p:txBody>
      </p:sp>
    </p:spTree>
    <p:extLst>
      <p:ext uri="{BB962C8B-B14F-4D97-AF65-F5344CB8AC3E}">
        <p14:creationId xmlns:p14="http://schemas.microsoft.com/office/powerpoint/2010/main" val="27670578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63</a:t>
            </a:fld>
            <a:endParaRPr lang="en-US"/>
          </a:p>
        </p:txBody>
      </p:sp>
    </p:spTree>
    <p:extLst>
      <p:ext uri="{BB962C8B-B14F-4D97-AF65-F5344CB8AC3E}">
        <p14:creationId xmlns:p14="http://schemas.microsoft.com/office/powerpoint/2010/main" val="4117229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1" name="diagonals"/>
          <p:cNvGrpSpPr/>
          <p:nvPr/>
        </p:nvGrpSpPr>
        <p:grpSpPr>
          <a:xfrm>
            <a:off x="7516443" y="4145281"/>
            <a:ext cx="4686117" cy="2731407"/>
            <a:chOff x="5638800" y="3108960"/>
            <a:chExt cx="3515503" cy="2048555"/>
          </a:xfrm>
        </p:grpSpPr>
        <p:cxnSp>
          <p:nvCxnSpPr>
            <p:cNvPr id="14" name="Straight Connector 13"/>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12" name="bottom lines"/>
          <p:cNvGrpSpPr/>
          <p:nvPr/>
        </p:nvGrpSpPr>
        <p:grpSpPr>
          <a:xfrm>
            <a:off x="-8916" y="6057149"/>
            <a:ext cx="5498726" cy="820207"/>
            <a:chOff x="-6689" y="4553748"/>
            <a:chExt cx="4125119" cy="615155"/>
          </a:xfrm>
        </p:grpSpPr>
        <p:sp>
          <p:nvSpPr>
            <p:cNvPr id="9" name="Freeform 8"/>
            <p:cNvSpPr/>
            <p:nvPr/>
          </p:nvSpPr>
          <p:spPr>
            <a:xfrm rot="16200000">
              <a:off x="1754302" y="2802395"/>
              <a:ext cx="612775" cy="411548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4115481 h 4115481"/>
                <a:gd name="connsiteX1" fmla="*/ 612775 w 612775"/>
                <a:gd name="connsiteY1" fmla="*/ 3180443 h 4115481"/>
                <a:gd name="connsiteX2" fmla="*/ 612775 w 612775"/>
                <a:gd name="connsiteY2" fmla="*/ 0 h 4115481"/>
              </a:gdLst>
              <a:ahLst/>
              <a:cxnLst>
                <a:cxn ang="0">
                  <a:pos x="connsiteX0" y="connsiteY0"/>
                </a:cxn>
                <a:cxn ang="0">
                  <a:pos x="connsiteX1" y="connsiteY1"/>
                </a:cxn>
                <a:cxn ang="0">
                  <a:pos x="connsiteX2" y="connsiteY2"/>
                </a:cxn>
              </a:cxnLst>
              <a:rect l="l" t="t" r="r" b="b"/>
              <a:pathLst>
                <a:path w="612775" h="4115481">
                  <a:moveTo>
                    <a:pt x="0" y="4115481"/>
                  </a:moveTo>
                  <a:lnTo>
                    <a:pt x="612775" y="3180443"/>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0" name="Freeform 9"/>
            <p:cNvSpPr/>
            <p:nvPr/>
          </p:nvSpPr>
          <p:spPr>
            <a:xfrm rot="16200000">
              <a:off x="1604659" y="3152814"/>
              <a:ext cx="410751" cy="3621427"/>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 name="connsiteX0" fmla="*/ 0 w 410751"/>
                <a:gd name="connsiteY0" fmla="*/ 3614170 h 3614170"/>
                <a:gd name="connsiteX1" fmla="*/ 410751 w 410751"/>
                <a:gd name="connsiteY1" fmla="*/ 2990994 h 3614170"/>
                <a:gd name="connsiteX2" fmla="*/ 405947 w 410751"/>
                <a:gd name="connsiteY2" fmla="*/ 0 h 3614170"/>
                <a:gd name="connsiteX0" fmla="*/ 0 w 410751"/>
                <a:gd name="connsiteY0" fmla="*/ 3621427 h 3621427"/>
                <a:gd name="connsiteX1" fmla="*/ 410751 w 410751"/>
                <a:gd name="connsiteY1" fmla="*/ 2998251 h 3621427"/>
                <a:gd name="connsiteX2" fmla="*/ 405947 w 410751"/>
                <a:gd name="connsiteY2" fmla="*/ 0 h 3621427"/>
              </a:gdLst>
              <a:ahLst/>
              <a:cxnLst>
                <a:cxn ang="0">
                  <a:pos x="connsiteX0" y="connsiteY0"/>
                </a:cxn>
                <a:cxn ang="0">
                  <a:pos x="connsiteX1" y="connsiteY1"/>
                </a:cxn>
                <a:cxn ang="0">
                  <a:pos x="connsiteX2" y="connsiteY2"/>
                </a:cxn>
              </a:cxnLst>
              <a:rect l="l" t="t" r="r" b="b"/>
              <a:pathLst>
                <a:path w="410751" h="3621427">
                  <a:moveTo>
                    <a:pt x="0" y="3621427"/>
                  </a:moveTo>
                  <a:lnTo>
                    <a:pt x="410751" y="2998251"/>
                  </a:lnTo>
                  <a:cubicBezTo>
                    <a:pt x="410359" y="2065358"/>
                    <a:pt x="406339" y="932893"/>
                    <a:pt x="405947" y="0"/>
                  </a:cubicBez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1" name="Freeform 10"/>
            <p:cNvSpPr/>
            <p:nvPr/>
          </p:nvSpPr>
          <p:spPr>
            <a:xfrm rot="16200000">
              <a:off x="1462308" y="3453376"/>
              <a:ext cx="241768" cy="31797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 name="connsiteX0" fmla="*/ 0 w 241768"/>
                <a:gd name="connsiteY0" fmla="*/ 3179761 h 3179761"/>
                <a:gd name="connsiteX1" fmla="*/ 238919 w 241768"/>
                <a:gd name="connsiteY1" fmla="*/ 2819370 h 3179761"/>
                <a:gd name="connsiteX2" fmla="*/ 241754 w 241768"/>
                <a:gd name="connsiteY2" fmla="*/ 0 h 3179761"/>
              </a:gdLst>
              <a:ahLst/>
              <a:cxnLst>
                <a:cxn ang="0">
                  <a:pos x="connsiteX0" y="connsiteY0"/>
                </a:cxn>
                <a:cxn ang="0">
                  <a:pos x="connsiteX1" y="connsiteY1"/>
                </a:cxn>
                <a:cxn ang="0">
                  <a:pos x="connsiteX2" y="connsiteY2"/>
                </a:cxn>
              </a:cxnLst>
              <a:rect l="l" t="t" r="r" b="b"/>
              <a:pathLst>
                <a:path w="241768" h="3179761">
                  <a:moveTo>
                    <a:pt x="0" y="3179761"/>
                  </a:moveTo>
                  <a:lnTo>
                    <a:pt x="238919" y="2819370"/>
                  </a:lnTo>
                  <a:cubicBezTo>
                    <a:pt x="238654" y="1947313"/>
                    <a:pt x="242019" y="872057"/>
                    <a:pt x="241754"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Title 1"/>
          <p:cNvSpPr>
            <a:spLocks noGrp="1"/>
          </p:cNvSpPr>
          <p:nvPr>
            <p:ph type="ctrTitle"/>
          </p:nvPr>
        </p:nvSpPr>
        <p:spPr>
          <a:xfrm>
            <a:off x="1625176" y="584200"/>
            <a:ext cx="8735325" cy="2000251"/>
          </a:xfrm>
        </p:spPr>
        <p:txBody>
          <a:bodyPr>
            <a:norm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1625176" y="2616200"/>
            <a:ext cx="8735325" cy="1752600"/>
          </a:xfrm>
        </p:spPr>
        <p:txBody>
          <a:bodyPr>
            <a:normAutofit/>
          </a:bodyPr>
          <a:lstStyle>
            <a:lvl1pPr marL="0" indent="0" algn="l">
              <a:spcBef>
                <a:spcPts val="0"/>
              </a:spcBef>
              <a:buNone/>
              <a:defRPr sz="2800" cap="all" spc="200" baseline="0">
                <a:solidFill>
                  <a:schemeClr val="accent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
        <p:nvSpPr>
          <p:cNvPr id="22" name="Date Placeholder 21"/>
          <p:cNvSpPr>
            <a:spLocks noGrp="1"/>
          </p:cNvSpPr>
          <p:nvPr>
            <p:ph type="dt" sz="half" idx="10"/>
          </p:nvPr>
        </p:nvSpPr>
        <p:spPr/>
        <p:txBody>
          <a:bodyPr/>
          <a:lstStyle/>
          <a:p>
            <a:fld id="{F0DFD029-FB74-4578-B929-F66AA97659CA}" type="datetimeFigureOut">
              <a:rPr lang="en-US"/>
              <a:t>3/18/2018</a:t>
            </a:fld>
            <a:endParaRPr/>
          </a:p>
        </p:txBody>
      </p:sp>
      <p:sp>
        <p:nvSpPr>
          <p:cNvPr id="23" name="Footer Placeholder 22"/>
          <p:cNvSpPr>
            <a:spLocks noGrp="1"/>
          </p:cNvSpPr>
          <p:nvPr>
            <p:ph type="ftr" sz="quarter" idx="11"/>
          </p:nvPr>
        </p:nvSpPr>
        <p:spPr/>
        <p:txBody>
          <a:bodyPr/>
          <a:lstStyle/>
          <a:p>
            <a:endParaRPr/>
          </a:p>
        </p:txBody>
      </p:sp>
      <p:sp>
        <p:nvSpPr>
          <p:cNvPr id="24" name="Slide Number Placeholder 23"/>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84748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3/18/2018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99667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584200"/>
            <a:ext cx="2742486" cy="55880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8882" y="584200"/>
            <a:ext cx="7414869" cy="5588000"/>
          </a:xfrm>
        </p:spPr>
        <p:txBody>
          <a:bodyPr vert="eaVert"/>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3/18/2018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59588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3/18/2018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40676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1" name="diagonals"/>
          <p:cNvGrpSpPr/>
          <p:nvPr/>
        </p:nvGrpSpPr>
        <p:grpSpPr>
          <a:xfrm>
            <a:off x="7516443" y="4145281"/>
            <a:ext cx="4686117" cy="2731407"/>
            <a:chOff x="5638800" y="3108960"/>
            <a:chExt cx="3515503" cy="2048555"/>
          </a:xfrm>
        </p:grpSpPr>
        <p:cxnSp>
          <p:nvCxnSpPr>
            <p:cNvPr id="12" name="Straight Connector 11"/>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a:xfrm>
            <a:off x="1625177" y="2209801"/>
            <a:ext cx="8938472" cy="2764335"/>
          </a:xfrm>
        </p:spPr>
        <p:txBody>
          <a:bodyPr anchor="b">
            <a:normAutofit/>
          </a:bodyPr>
          <a:lstStyle>
            <a:lvl1pPr algn="l">
              <a:defRPr sz="5400" b="0" cap="none" baseline="0"/>
            </a:lvl1pPr>
          </a:lstStyle>
          <a:p>
            <a:r>
              <a:rPr lang="en-US"/>
              <a:t>Click to edit Master title style</a:t>
            </a:r>
            <a:endParaRPr/>
          </a:p>
        </p:txBody>
      </p:sp>
      <p:sp>
        <p:nvSpPr>
          <p:cNvPr id="3" name="Text Placeholder 2"/>
          <p:cNvSpPr>
            <a:spLocks noGrp="1"/>
          </p:cNvSpPr>
          <p:nvPr>
            <p:ph type="body" idx="1"/>
          </p:nvPr>
        </p:nvSpPr>
        <p:spPr>
          <a:xfrm>
            <a:off x="1625176" y="4951266"/>
            <a:ext cx="7069519" cy="1220933"/>
          </a:xfrm>
        </p:spPr>
        <p:txBody>
          <a:bodyPr anchor="t">
            <a:normAutofit/>
          </a:bodyPr>
          <a:lstStyle>
            <a:lvl1pPr marL="0" indent="0">
              <a:spcBef>
                <a:spcPts val="0"/>
              </a:spcBef>
              <a:buNone/>
              <a:defRPr sz="2800" cap="all" spc="200" baseline="0">
                <a:solidFill>
                  <a:schemeClr val="accent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DFD029-FB74-4578-B929-F66AA97659CA}" type="datetimeFigureOut">
              <a:rPr lang="en-US"/>
              <a:t>3/18/2018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361633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18883" y="1706880"/>
            <a:ext cx="5078677" cy="446532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500707" y="1706880"/>
            <a:ext cx="5078677" cy="446532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F0DFD029-FB74-4578-B929-F66AA97659CA}" type="datetimeFigureOut">
              <a:rPr lang="en-US"/>
              <a:t>3/18/2018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355764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8883" y="1701800"/>
            <a:ext cx="5082740" cy="914400"/>
          </a:xfrm>
        </p:spPr>
        <p:txBody>
          <a:bodyPr anchor="b">
            <a:normAutofit/>
          </a:bodyPr>
          <a:lstStyle>
            <a:lvl1pPr marL="0" indent="0">
              <a:spcBef>
                <a:spcPts val="0"/>
              </a:spcBef>
              <a:buNone/>
              <a:defRPr sz="2800" b="0" cap="all" spc="200" baseline="0">
                <a:solidFill>
                  <a:schemeClr val="accent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p:cNvSpPr>
            <a:spLocks noGrp="1"/>
          </p:cNvSpPr>
          <p:nvPr>
            <p:ph sz="half" idx="2"/>
          </p:nvPr>
        </p:nvSpPr>
        <p:spPr>
          <a:xfrm>
            <a:off x="1218883" y="2717800"/>
            <a:ext cx="5078677" cy="3454400"/>
          </a:xfrm>
        </p:spPr>
        <p:txBody>
          <a:bodyPr>
            <a:noAutofit/>
          </a:bodyPr>
          <a:lstStyle>
            <a:lvl1pPr>
              <a:defRPr sz="2800"/>
            </a:lvl1pPr>
            <a:lvl2pPr>
              <a:defRPr sz="2400"/>
            </a:lvl2pPr>
            <a:lvl3pPr>
              <a:defRPr sz="2000"/>
            </a:lvl3pPr>
            <a:lvl4pPr>
              <a:defRPr sz="2000"/>
            </a:lvl4pPr>
            <a:lvl5pPr>
              <a:defRPr sz="2000"/>
            </a:lvl5pPr>
            <a:lvl6pPr>
              <a:defRPr sz="2000"/>
            </a:lvl6pPr>
            <a:lvl7pPr>
              <a:defRPr sz="2000" baseline="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496644" y="1701800"/>
            <a:ext cx="5082740" cy="914400"/>
          </a:xfrm>
        </p:spPr>
        <p:txBody>
          <a:bodyPr anchor="b">
            <a:normAutofit/>
          </a:bodyPr>
          <a:lstStyle>
            <a:lvl1pPr marL="0" indent="0">
              <a:spcBef>
                <a:spcPts val="0"/>
              </a:spcBef>
              <a:buNone/>
              <a:defRPr sz="2800" b="0" cap="all" spc="200" baseline="0">
                <a:solidFill>
                  <a:schemeClr val="accent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p:cNvSpPr>
            <a:spLocks noGrp="1"/>
          </p:cNvSpPr>
          <p:nvPr>
            <p:ph sz="quarter" idx="4"/>
          </p:nvPr>
        </p:nvSpPr>
        <p:spPr>
          <a:xfrm>
            <a:off x="6500707" y="2717800"/>
            <a:ext cx="5078677" cy="3454400"/>
          </a:xfrm>
        </p:spPr>
        <p:txBody>
          <a:bodyPr>
            <a:noAutofit/>
          </a:bodyPr>
          <a:lstStyle>
            <a:lvl1pPr>
              <a:defRPr sz="2800"/>
            </a:lvl1pPr>
            <a:lvl2pPr>
              <a:defRPr sz="2400"/>
            </a:lvl2pPr>
            <a:lvl3pPr>
              <a:defRPr sz="2000"/>
            </a:lvl3pPr>
            <a:lvl4pPr>
              <a:defRPr sz="2000"/>
            </a:lvl4pPr>
            <a:lvl5pPr>
              <a:defRPr sz="2000"/>
            </a:lvl5pPr>
            <a:lvl6pPr>
              <a:defRPr sz="2000" baseline="0"/>
            </a:lvl6pPr>
            <a:lvl7pPr>
              <a:defRPr sz="2000" baseline="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F0DFD029-FB74-4578-B929-F66AA97659CA}" type="datetimeFigureOut">
              <a:rPr lang="en-US"/>
              <a:t>3/18/2018</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59538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F0DFD029-FB74-4578-B929-F66AA97659CA}" type="datetimeFigureOut">
              <a:rPr lang="en-US"/>
              <a:t>3/18/2018</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51522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DFD029-FB74-4578-B929-F66AA97659CA}" type="datetimeFigureOut">
              <a:rPr lang="en-US"/>
              <a:t>3/18/2018</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217247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8882" y="1701800"/>
            <a:ext cx="4062942" cy="2438400"/>
          </a:xfrm>
        </p:spPr>
        <p:txBody>
          <a:bodyPr anchor="b">
            <a:normAutofit/>
          </a:bodyPr>
          <a:lstStyle>
            <a:lvl1pPr algn="l">
              <a:defRPr sz="2800" b="0" cap="all" spc="200" baseline="0">
                <a:solidFill>
                  <a:schemeClr val="accent1"/>
                </a:solidFill>
              </a:defRPr>
            </a:lvl1pPr>
          </a:lstStyle>
          <a:p>
            <a:r>
              <a:rPr lang="en-US"/>
              <a:t>Click to edit Master title style</a:t>
            </a:r>
            <a:endParaRPr/>
          </a:p>
        </p:txBody>
      </p:sp>
      <p:sp>
        <p:nvSpPr>
          <p:cNvPr id="4" name="Text Placeholder 3"/>
          <p:cNvSpPr>
            <a:spLocks noGrp="1"/>
          </p:cNvSpPr>
          <p:nvPr>
            <p:ph type="body" sz="half" idx="2"/>
          </p:nvPr>
        </p:nvSpPr>
        <p:spPr>
          <a:xfrm>
            <a:off x="1218882" y="4241800"/>
            <a:ext cx="4062942" cy="1930400"/>
          </a:xfrm>
        </p:spPr>
        <p:txBody>
          <a:bodyPr>
            <a:normAutofit/>
          </a:bodyPr>
          <a:lstStyle>
            <a:lvl1pPr marL="0" indent="0">
              <a:buNone/>
              <a:defRPr sz="20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3" name="Content Placeholder 2"/>
          <p:cNvSpPr>
            <a:spLocks noGrp="1"/>
          </p:cNvSpPr>
          <p:nvPr>
            <p:ph idx="1"/>
          </p:nvPr>
        </p:nvSpPr>
        <p:spPr>
          <a:xfrm>
            <a:off x="5484971" y="584200"/>
            <a:ext cx="6094413" cy="5588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F0DFD029-FB74-4578-B929-F66AA97659CA}" type="datetimeFigureOut">
              <a:rPr lang="en-US"/>
              <a:t>3/18/2018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61813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8882" y="1701800"/>
            <a:ext cx="4062942" cy="2438400"/>
          </a:xfrm>
        </p:spPr>
        <p:txBody>
          <a:bodyPr anchor="b">
            <a:normAutofit/>
          </a:bodyPr>
          <a:lstStyle>
            <a:lvl1pPr algn="l">
              <a:defRPr sz="2800" b="0" cap="all" spc="200" baseline="0">
                <a:solidFill>
                  <a:schemeClr val="accent1"/>
                </a:solidFill>
              </a:defRPr>
            </a:lvl1pPr>
          </a:lstStyle>
          <a:p>
            <a:r>
              <a:rPr lang="en-US"/>
              <a:t>Click to edit Master title style</a:t>
            </a:r>
            <a:endParaRPr/>
          </a:p>
        </p:txBody>
      </p:sp>
      <p:sp>
        <p:nvSpPr>
          <p:cNvPr id="4" name="Text Placeholder 3"/>
          <p:cNvSpPr>
            <a:spLocks noGrp="1"/>
          </p:cNvSpPr>
          <p:nvPr>
            <p:ph type="body" sz="half" idx="2"/>
          </p:nvPr>
        </p:nvSpPr>
        <p:spPr>
          <a:xfrm>
            <a:off x="1218882" y="4241800"/>
            <a:ext cx="4062942" cy="1930400"/>
          </a:xfrm>
        </p:spPr>
        <p:txBody>
          <a:bodyPr>
            <a:normAutofit/>
          </a:bodyPr>
          <a:lstStyle>
            <a:lvl1pPr marL="0" indent="0">
              <a:buNone/>
              <a:defRPr sz="20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5484971" y="584200"/>
            <a:ext cx="6094413" cy="5588000"/>
          </a:xfrm>
          <a:ln w="12700">
            <a:solidFill>
              <a:schemeClr val="bg1">
                <a:lumMod val="75000"/>
                <a:lumOff val="25000"/>
              </a:schemeClr>
            </a:solidFill>
            <a:miter lim="800000"/>
          </a:ln>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5" name="Date Placeholder 4"/>
          <p:cNvSpPr>
            <a:spLocks noGrp="1"/>
          </p:cNvSpPr>
          <p:nvPr>
            <p:ph type="dt" sz="half" idx="10"/>
          </p:nvPr>
        </p:nvSpPr>
        <p:spPr/>
        <p:txBody>
          <a:bodyPr/>
          <a:lstStyle/>
          <a:p>
            <a:fld id="{F0DFD029-FB74-4578-B929-F66AA97659CA}" type="datetimeFigureOut">
              <a:rPr lang="en-US"/>
              <a:t>3/18/2018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422343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85000">
              <a:schemeClr val="bg2">
                <a:tint val="100000"/>
                <a:shade val="30000"/>
                <a:satMod val="100000"/>
              </a:schemeClr>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grpSp>
        <p:nvGrpSpPr>
          <p:cNvPr id="15" name="left lines"/>
          <p:cNvGrpSpPr/>
          <p:nvPr/>
        </p:nvGrpSpPr>
        <p:grpSpPr>
          <a:xfrm>
            <a:off x="-15870" y="-3174"/>
            <a:ext cx="819993" cy="5229225"/>
            <a:chOff x="-11906" y="-2381"/>
            <a:chExt cx="615155" cy="3921919"/>
          </a:xfrm>
        </p:grpSpPr>
        <p:sp>
          <p:nvSpPr>
            <p:cNvPr id="10" name="Freeform 9"/>
            <p:cNvSpPr/>
            <p:nvPr/>
          </p:nvSpPr>
          <p:spPr>
            <a:xfrm>
              <a:off x="-9526" y="0"/>
              <a:ext cx="612775" cy="3919538"/>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Lst>
              <a:ahLst/>
              <a:cxnLst>
                <a:cxn ang="0">
                  <a:pos x="connsiteX0" y="connsiteY0"/>
                </a:cxn>
                <a:cxn ang="0">
                  <a:pos x="connsiteX1" y="connsiteY1"/>
                </a:cxn>
                <a:cxn ang="0">
                  <a:pos x="connsiteX2" y="connsiteY2"/>
                </a:cxn>
              </a:cxnLst>
              <a:rect l="l" t="t" r="r" b="b"/>
              <a:pathLst>
                <a:path w="612775" h="3919538">
                  <a:moveTo>
                    <a:pt x="0" y="3919538"/>
                  </a:moveTo>
                  <a:lnTo>
                    <a:pt x="612775" y="2984500"/>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Freeform 10"/>
            <p:cNvSpPr/>
            <p:nvPr/>
          </p:nvSpPr>
          <p:spPr>
            <a:xfrm>
              <a:off x="-11906" y="0"/>
              <a:ext cx="410751" cy="3421856"/>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Lst>
              <a:ahLst/>
              <a:cxnLst>
                <a:cxn ang="0">
                  <a:pos x="connsiteX0" y="connsiteY0"/>
                </a:cxn>
                <a:cxn ang="0">
                  <a:pos x="connsiteX1" y="connsiteY1"/>
                </a:cxn>
                <a:cxn ang="0">
                  <a:pos x="connsiteX2" y="connsiteY2"/>
                </a:cxn>
              </a:cxnLst>
              <a:rect l="l" t="t" r="r" b="b"/>
              <a:pathLst>
                <a:path w="410751" h="3421856">
                  <a:moveTo>
                    <a:pt x="0" y="3421856"/>
                  </a:moveTo>
                  <a:lnTo>
                    <a:pt x="410751" y="2798680"/>
                  </a:lnTo>
                  <a:lnTo>
                    <a:pt x="409575" y="0"/>
                  </a:ln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Freeform 13"/>
            <p:cNvSpPr/>
            <p:nvPr/>
          </p:nvSpPr>
          <p:spPr>
            <a:xfrm>
              <a:off x="-7144" y="-2381"/>
              <a:ext cx="238919" cy="29765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Lst>
              <a:ahLst/>
              <a:cxnLst>
                <a:cxn ang="0">
                  <a:pos x="connsiteX0" y="connsiteY0"/>
                </a:cxn>
                <a:cxn ang="0">
                  <a:pos x="connsiteX1" y="connsiteY1"/>
                </a:cxn>
                <a:cxn ang="0">
                  <a:pos x="connsiteX2" y="connsiteY2"/>
                </a:cxn>
              </a:cxnLst>
              <a:rect l="l" t="t" r="r" b="b"/>
              <a:pathLst>
                <a:path w="238919" h="2976561">
                  <a:moveTo>
                    <a:pt x="0" y="2976561"/>
                  </a:moveTo>
                  <a:lnTo>
                    <a:pt x="238919" y="2616170"/>
                  </a:lnTo>
                  <a:cubicBezTo>
                    <a:pt x="238654" y="1744113"/>
                    <a:pt x="238390" y="872057"/>
                    <a:pt x="238125"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218883" y="274637"/>
            <a:ext cx="10360501" cy="1223963"/>
          </a:xfrm>
          <a:prstGeom prst="rect">
            <a:avLst/>
          </a:prstGeom>
        </p:spPr>
        <p:txBody>
          <a:bodyPr vert="horz" lIns="121899" tIns="60949" rIns="121899" bIns="60949" rtlCol="0" anchor="b">
            <a:normAutofit/>
          </a:bodyPr>
          <a:lstStyle/>
          <a:p>
            <a:r>
              <a:rPr lang="en-US"/>
              <a:t>Click to edit Master title style</a:t>
            </a:r>
            <a:endParaRPr/>
          </a:p>
        </p:txBody>
      </p:sp>
      <p:sp>
        <p:nvSpPr>
          <p:cNvPr id="3" name="Text Placeholder 2"/>
          <p:cNvSpPr>
            <a:spLocks noGrp="1"/>
          </p:cNvSpPr>
          <p:nvPr>
            <p:ph type="body" idx="1"/>
          </p:nvPr>
        </p:nvSpPr>
        <p:spPr>
          <a:xfrm>
            <a:off x="1218883" y="1701797"/>
            <a:ext cx="10360501" cy="4462272"/>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218882" y="6356352"/>
            <a:ext cx="2234618" cy="365125"/>
          </a:xfrm>
          <a:prstGeom prst="rect">
            <a:avLst/>
          </a:prstGeom>
        </p:spPr>
        <p:txBody>
          <a:bodyPr vert="horz" lIns="121899" tIns="60949" rIns="121899" bIns="60949" rtlCol="0" anchor="ctr"/>
          <a:lstStyle>
            <a:lvl1pPr algn="l">
              <a:defRPr sz="1200">
                <a:solidFill>
                  <a:schemeClr val="tx1">
                    <a:tint val="75000"/>
                  </a:schemeClr>
                </a:solidFill>
              </a:defRPr>
            </a:lvl1pPr>
          </a:lstStyle>
          <a:p>
            <a:fld id="{F0DFD029-FB74-4578-B929-F66AA97659CA}" type="datetimeFigureOut">
              <a:rPr lang="en-US"/>
              <a:pPr/>
              <a:t>3/18/2018</a:t>
            </a:fld>
            <a:endParaRPr/>
          </a:p>
        </p:txBody>
      </p:sp>
      <p:sp>
        <p:nvSpPr>
          <p:cNvPr id="5" name="Footer Placeholder 4"/>
          <p:cNvSpPr>
            <a:spLocks noGrp="1"/>
          </p:cNvSpPr>
          <p:nvPr>
            <p:ph type="ftr" sz="quarter" idx="3"/>
          </p:nvPr>
        </p:nvSpPr>
        <p:spPr>
          <a:xfrm>
            <a:off x="3453501" y="6356352"/>
            <a:ext cx="5281824" cy="365125"/>
          </a:xfrm>
          <a:prstGeom prst="rect">
            <a:avLst/>
          </a:prstGeom>
        </p:spPr>
        <p:txBody>
          <a:bodyPr vert="horz" lIns="121899" tIns="60949" rIns="121899" bIns="60949" rtlCol="0" anchor="ctr"/>
          <a:lstStyle>
            <a:lvl1pPr algn="ctr">
              <a:defRPr sz="12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10563649" y="6356352"/>
            <a:ext cx="1015735" cy="365125"/>
          </a:xfrm>
          <a:prstGeom prst="rect">
            <a:avLst/>
          </a:prstGeom>
        </p:spPr>
        <p:txBody>
          <a:bodyPr vert="horz" lIns="121899" tIns="60949" rIns="121899" bIns="60949" rtlCol="0" anchor="ctr"/>
          <a:lstStyle>
            <a:lvl1pPr algn="r">
              <a:defRPr sz="1200">
                <a:solidFill>
                  <a:schemeClr val="tx1">
                    <a:tint val="75000"/>
                  </a:schemeClr>
                </a:solidFill>
              </a:defRPr>
            </a:lvl1pPr>
          </a:lstStyle>
          <a:p>
            <a:fld id="{C014DD1E-5D91-48A3-AD6D-45FBA980D106}" type="slidenum">
              <a:rPr/>
              <a:pPr/>
              <a:t>‹#›</a:t>
            </a:fld>
            <a:endParaRPr/>
          </a:p>
        </p:txBody>
      </p:sp>
    </p:spTree>
    <p:extLst>
      <p:ext uri="{BB962C8B-B14F-4D97-AF65-F5344CB8AC3E}">
        <p14:creationId xmlns:p14="http://schemas.microsoft.com/office/powerpoint/2010/main" val="139527588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304747" indent="-304747" algn="l" defTabSz="1218987" rtl="0" eaLnBrk="1" latinLnBrk="0" hangingPunct="1">
        <a:lnSpc>
          <a:spcPct val="90000"/>
        </a:lnSpc>
        <a:spcBef>
          <a:spcPts val="1600"/>
        </a:spcBef>
        <a:buClr>
          <a:schemeClr val="accent1"/>
        </a:buClr>
        <a:buSzPct val="100000"/>
        <a:buFont typeface="Arial" pitchFamily="34" charset="0"/>
        <a:buChar char="•"/>
        <a:defRPr sz="2800" kern="1200">
          <a:solidFill>
            <a:schemeClr val="tx1"/>
          </a:solidFill>
          <a:latin typeface="+mn-lt"/>
          <a:ea typeface="+mn-ea"/>
          <a:cs typeface="+mn-cs"/>
        </a:defRPr>
      </a:lvl1pPr>
      <a:lvl2pPr marL="609493" indent="-231607" algn="l" defTabSz="1218987" rtl="0" eaLnBrk="1" latinLnBrk="0" hangingPunct="1">
        <a:lnSpc>
          <a:spcPct val="90000"/>
        </a:lnSpc>
        <a:spcBef>
          <a:spcPts val="800"/>
        </a:spcBef>
        <a:buClr>
          <a:schemeClr val="accent1"/>
        </a:buClr>
        <a:buSzPct val="80000"/>
        <a:buFont typeface="Arial" pitchFamily="34" charset="0"/>
        <a:buChar char="•"/>
        <a:defRPr sz="2400" kern="1200">
          <a:solidFill>
            <a:schemeClr val="tx1"/>
          </a:solidFill>
          <a:latin typeface="+mn-lt"/>
          <a:ea typeface="+mn-ea"/>
          <a:cs typeface="+mn-cs"/>
        </a:defRPr>
      </a:lvl2pPr>
      <a:lvl3pPr marL="914240"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3pPr>
      <a:lvl4pPr marL="1218987"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4pPr>
      <a:lvl5pPr marL="1523733"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5pPr>
      <a:lvl6pPr marL="1828480"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6pPr>
      <a:lvl7pPr marL="2133227"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7pPr>
      <a:lvl8pPr marL="2437973" indent="-231607" algn="l" defTabSz="1218987" rtl="0" eaLnBrk="1" latinLnBrk="0" hangingPunct="1">
        <a:lnSpc>
          <a:spcPct val="90000"/>
        </a:lnSpc>
        <a:spcBef>
          <a:spcPts val="800"/>
        </a:spcBef>
        <a:buClr>
          <a:schemeClr val="accent1"/>
        </a:buClr>
        <a:buSzPct val="80000"/>
        <a:buFont typeface="Arial" pitchFamily="34" charset="0"/>
        <a:buChar char="•"/>
        <a:defRPr sz="2000" kern="1200" baseline="0">
          <a:solidFill>
            <a:schemeClr val="tx1"/>
          </a:solidFill>
          <a:latin typeface="+mn-lt"/>
          <a:ea typeface="+mn-ea"/>
          <a:cs typeface="+mn-cs"/>
        </a:defRPr>
      </a:lvl8pPr>
      <a:lvl9pPr marL="2742720" indent="-231607" algn="l" defTabSz="1218987" rtl="0" eaLnBrk="1" latinLnBrk="0" hangingPunct="1">
        <a:lnSpc>
          <a:spcPct val="90000"/>
        </a:lnSpc>
        <a:spcBef>
          <a:spcPts val="800"/>
        </a:spcBef>
        <a:buClr>
          <a:schemeClr val="accent1"/>
        </a:buClr>
        <a:buSzPct val="80000"/>
        <a:buFont typeface="Arial" pitchFamily="34" charset="0"/>
        <a:buChar char="•"/>
        <a:defRPr sz="2000" kern="1200" baseline="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mcafee-hidden-data-economy.pdf"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oleObject" Target="../embeddings/oleObject1.bin"/></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6212" y="615949"/>
            <a:ext cx="8279236" cy="1289051"/>
          </a:xfrm>
        </p:spPr>
        <p:txBody>
          <a:bodyPr/>
          <a:lstStyle/>
          <a:p>
            <a:pPr algn="r"/>
            <a:r>
              <a:rPr lang="en-US" dirty="0"/>
              <a:t>Electronic Privacy &amp; Security</a:t>
            </a:r>
          </a:p>
        </p:txBody>
      </p:sp>
      <p:sp>
        <p:nvSpPr>
          <p:cNvPr id="5" name="Subtitle 4"/>
          <p:cNvSpPr>
            <a:spLocks noGrp="1"/>
          </p:cNvSpPr>
          <p:nvPr>
            <p:ph type="subTitle" idx="1"/>
          </p:nvPr>
        </p:nvSpPr>
        <p:spPr>
          <a:xfrm>
            <a:off x="1598612" y="2152651"/>
            <a:ext cx="8735325" cy="819149"/>
          </a:xfrm>
        </p:spPr>
        <p:txBody>
          <a:bodyPr/>
          <a:lstStyle/>
          <a:p>
            <a:r>
              <a:rPr lang="en-US" dirty="0"/>
              <a:t>Forum 2018-03-15</a:t>
            </a:r>
          </a:p>
        </p:txBody>
      </p:sp>
      <p:sp>
        <p:nvSpPr>
          <p:cNvPr id="3" name="TextBox 2">
            <a:extLst>
              <a:ext uri="{FF2B5EF4-FFF2-40B4-BE49-F238E27FC236}">
                <a16:creationId xmlns:a16="http://schemas.microsoft.com/office/drawing/2014/main" id="{35F572AF-316C-4A3F-9142-9FEB70C18823}"/>
              </a:ext>
            </a:extLst>
          </p:cNvPr>
          <p:cNvSpPr txBox="1"/>
          <p:nvPr/>
        </p:nvSpPr>
        <p:spPr>
          <a:xfrm>
            <a:off x="8912225" y="6096000"/>
            <a:ext cx="3276600" cy="707886"/>
          </a:xfrm>
          <a:prstGeom prst="rect">
            <a:avLst/>
          </a:prstGeom>
          <a:noFill/>
        </p:spPr>
        <p:txBody>
          <a:bodyPr wrap="square" rtlCol="0">
            <a:spAutoFit/>
          </a:bodyPr>
          <a:lstStyle/>
          <a:p>
            <a:pPr algn="r"/>
            <a:r>
              <a:rPr lang="en-US" sz="2000" dirty="0"/>
              <a:t>Copyright 2018 ©</a:t>
            </a:r>
          </a:p>
          <a:p>
            <a:pPr algn="r"/>
            <a:r>
              <a:rPr lang="en-US" sz="2000" dirty="0"/>
              <a:t>Integrity Protection Service</a:t>
            </a:r>
          </a:p>
        </p:txBody>
      </p:sp>
      <p:pic>
        <p:nvPicPr>
          <p:cNvPr id="6" name="Electronic and Cyber Security Class 2018-03-18 Audio Track Complete">
            <a:hlinkClick r:id="" action="ppaction://media"/>
            <a:extLst>
              <a:ext uri="{FF2B5EF4-FFF2-40B4-BE49-F238E27FC236}">
                <a16:creationId xmlns:a16="http://schemas.microsoft.com/office/drawing/2014/main" id="{F03194ED-9501-4624-93E8-4565829D67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08242" y="5029200"/>
            <a:ext cx="609600" cy="609600"/>
          </a:xfrm>
          <a:prstGeom prst="rect">
            <a:avLst/>
          </a:prstGeom>
        </p:spPr>
      </p:pic>
    </p:spTree>
    <p:extLst>
      <p:ext uri="{BB962C8B-B14F-4D97-AF65-F5344CB8AC3E}">
        <p14:creationId xmlns:p14="http://schemas.microsoft.com/office/powerpoint/2010/main" val="133229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6613" y="152401"/>
            <a:ext cx="11049000" cy="761999"/>
          </a:xfrm>
        </p:spPr>
        <p:txBody>
          <a:bodyPr>
            <a:normAutofit/>
          </a:bodyPr>
          <a:lstStyle/>
          <a:p>
            <a:pPr marL="73140"/>
            <a:r>
              <a:rPr lang="en-US" sz="4400" dirty="0">
                <a:latin typeface="Arial" panose="020B0604020202020204" pitchFamily="34" charset="0"/>
                <a:cs typeface="Arial" panose="020B0604020202020204" pitchFamily="34" charset="0"/>
              </a:rPr>
              <a:t>Social Media</a:t>
            </a:r>
          </a:p>
        </p:txBody>
      </p:sp>
      <p:sp>
        <p:nvSpPr>
          <p:cNvPr id="14" name="Content Placeholder 13"/>
          <p:cNvSpPr>
            <a:spLocks noGrp="1"/>
          </p:cNvSpPr>
          <p:nvPr>
            <p:ph idx="1"/>
          </p:nvPr>
        </p:nvSpPr>
        <p:spPr>
          <a:xfrm>
            <a:off x="2132012" y="1219200"/>
            <a:ext cx="9772333" cy="5181601"/>
          </a:xfrm>
        </p:spPr>
        <p:txBody>
          <a:bodyPr>
            <a:noAutofit/>
          </a:bodyPr>
          <a:lstStyle/>
          <a:p>
            <a:pPr marL="0" lvl="0" indent="0">
              <a:buNone/>
            </a:pPr>
            <a:r>
              <a:rPr lang="en-US" sz="3600" dirty="0"/>
              <a:t>Do not post photos of yourself online</a:t>
            </a:r>
          </a:p>
          <a:p>
            <a:pPr lvl="1"/>
            <a:r>
              <a:rPr lang="en-US" sz="3600" dirty="0"/>
              <a:t>Tell your friends and family to refrain from posting your photos online</a:t>
            </a:r>
          </a:p>
          <a:p>
            <a:pPr lvl="1"/>
            <a:r>
              <a:rPr lang="en-US" sz="3600" dirty="0"/>
              <a:t>Monitor and delete any that appear without your knowledge (on friends and other sites)</a:t>
            </a:r>
          </a:p>
          <a:p>
            <a:pPr marL="0" indent="0">
              <a:buNone/>
            </a:pP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120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6613" y="152401"/>
            <a:ext cx="11049000" cy="761999"/>
          </a:xfrm>
        </p:spPr>
        <p:txBody>
          <a:bodyPr>
            <a:normAutofit/>
          </a:bodyPr>
          <a:lstStyle/>
          <a:p>
            <a:pPr marL="73140"/>
            <a:r>
              <a:rPr lang="en-US" sz="4400" dirty="0">
                <a:latin typeface="Arial" panose="020B0604020202020204" pitchFamily="34" charset="0"/>
                <a:cs typeface="Arial" panose="020B0604020202020204" pitchFamily="34" charset="0"/>
              </a:rPr>
              <a:t>Passwords</a:t>
            </a:r>
          </a:p>
        </p:txBody>
      </p:sp>
      <p:sp>
        <p:nvSpPr>
          <p:cNvPr id="14" name="Content Placeholder 13"/>
          <p:cNvSpPr>
            <a:spLocks noGrp="1"/>
          </p:cNvSpPr>
          <p:nvPr>
            <p:ph idx="1"/>
          </p:nvPr>
        </p:nvSpPr>
        <p:spPr>
          <a:xfrm>
            <a:off x="2132012" y="1219200"/>
            <a:ext cx="9772333" cy="5181601"/>
          </a:xfrm>
        </p:spPr>
        <p:txBody>
          <a:bodyPr>
            <a:noAutofit/>
          </a:bodyPr>
          <a:lstStyle/>
          <a:p>
            <a:pPr marL="0" lvl="0" indent="0">
              <a:buNone/>
            </a:pPr>
            <a:r>
              <a:rPr lang="en-US" sz="3600" dirty="0"/>
              <a:t>Do not make names or passwords aggregates of your:</a:t>
            </a:r>
          </a:p>
          <a:p>
            <a:pPr lvl="1"/>
            <a:r>
              <a:rPr lang="en-US" sz="3600" dirty="0"/>
              <a:t>Name</a:t>
            </a:r>
          </a:p>
          <a:p>
            <a:pPr lvl="1"/>
            <a:r>
              <a:rPr lang="en-US" sz="3600" dirty="0"/>
              <a:t>Dog, cat, bird, giraffe, etc.</a:t>
            </a:r>
          </a:p>
          <a:p>
            <a:pPr lvl="1"/>
            <a:r>
              <a:rPr lang="en-US" sz="3600" dirty="0"/>
              <a:t>Important days:</a:t>
            </a:r>
          </a:p>
          <a:p>
            <a:pPr lvl="2"/>
            <a:r>
              <a:rPr lang="en-US" sz="3600" dirty="0"/>
              <a:t>Birthdays</a:t>
            </a:r>
          </a:p>
          <a:p>
            <a:pPr lvl="2"/>
            <a:r>
              <a:rPr lang="en-US" sz="3600" dirty="0"/>
              <a:t>Anniversaries</a:t>
            </a:r>
          </a:p>
          <a:p>
            <a:pPr marL="0" indent="0">
              <a:buNone/>
            </a:pP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78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6613" y="152401"/>
            <a:ext cx="11049000" cy="761999"/>
          </a:xfrm>
        </p:spPr>
        <p:txBody>
          <a:bodyPr>
            <a:normAutofit/>
          </a:bodyPr>
          <a:lstStyle/>
          <a:p>
            <a:pPr marL="73140"/>
            <a:r>
              <a:rPr lang="en-US" sz="4400" dirty="0">
                <a:latin typeface="Arial" panose="020B0604020202020204" pitchFamily="34" charset="0"/>
                <a:cs typeface="Arial" panose="020B0604020202020204" pitchFamily="34" charset="0"/>
              </a:rPr>
              <a:t>Social Media - Location</a:t>
            </a:r>
          </a:p>
        </p:txBody>
      </p:sp>
      <p:sp>
        <p:nvSpPr>
          <p:cNvPr id="14" name="Content Placeholder 13"/>
          <p:cNvSpPr>
            <a:spLocks noGrp="1"/>
          </p:cNvSpPr>
          <p:nvPr>
            <p:ph idx="1"/>
          </p:nvPr>
        </p:nvSpPr>
        <p:spPr>
          <a:xfrm>
            <a:off x="2132012" y="1219200"/>
            <a:ext cx="9772333" cy="5181601"/>
          </a:xfrm>
        </p:spPr>
        <p:txBody>
          <a:bodyPr>
            <a:noAutofit/>
          </a:bodyPr>
          <a:lstStyle/>
          <a:p>
            <a:pPr marL="0" lvl="0" indent="0">
              <a:buNone/>
            </a:pPr>
            <a:r>
              <a:rPr lang="en-US" sz="3600" dirty="0"/>
              <a:t>When posting to twitter do not include anything that would immediately identify you, your work, your location, etc. </a:t>
            </a:r>
          </a:p>
          <a:p>
            <a:pPr marL="0" lvl="0" indent="0">
              <a:buNone/>
            </a:pPr>
            <a:endParaRPr lang="en-US" sz="3600" dirty="0"/>
          </a:p>
          <a:p>
            <a:pPr lvl="1"/>
            <a:r>
              <a:rPr lang="en-US" sz="3600" dirty="0"/>
              <a:t>Post nothing that after 10 or 20 would through photographic comparison allow someone to triangulate your position.</a:t>
            </a:r>
          </a:p>
        </p:txBody>
      </p:sp>
    </p:spTree>
    <p:extLst>
      <p:ext uri="{BB962C8B-B14F-4D97-AF65-F5344CB8AC3E}">
        <p14:creationId xmlns:p14="http://schemas.microsoft.com/office/powerpoint/2010/main" val="408274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6613" y="152401"/>
            <a:ext cx="11049000" cy="761999"/>
          </a:xfrm>
        </p:spPr>
        <p:txBody>
          <a:bodyPr>
            <a:normAutofit/>
          </a:bodyPr>
          <a:lstStyle/>
          <a:p>
            <a:pPr marL="73140"/>
            <a:r>
              <a:rPr lang="en-US" sz="4400" dirty="0"/>
              <a:t>Create an Alias (If at all possible)</a:t>
            </a:r>
            <a:endParaRPr lang="en-US" sz="4400" dirty="0">
              <a:latin typeface="Arial" panose="020B0604020202020204" pitchFamily="34" charset="0"/>
              <a:cs typeface="Arial" panose="020B0604020202020204" pitchFamily="34" charset="0"/>
            </a:endParaRPr>
          </a:p>
        </p:txBody>
      </p:sp>
      <p:sp>
        <p:nvSpPr>
          <p:cNvPr id="14" name="Content Placeholder 13"/>
          <p:cNvSpPr>
            <a:spLocks noGrp="1"/>
          </p:cNvSpPr>
          <p:nvPr>
            <p:ph idx="1"/>
          </p:nvPr>
        </p:nvSpPr>
        <p:spPr>
          <a:xfrm>
            <a:off x="1065212" y="1219200"/>
            <a:ext cx="10839133" cy="5181601"/>
          </a:xfrm>
        </p:spPr>
        <p:txBody>
          <a:bodyPr>
            <a:noAutofit/>
          </a:bodyPr>
          <a:lstStyle/>
          <a:p>
            <a:pPr marL="0" lvl="0" indent="0">
              <a:buNone/>
            </a:pPr>
            <a:r>
              <a:rPr lang="en-US" sz="3600" dirty="0"/>
              <a:t>Create a full profile that your can use everywhere. </a:t>
            </a:r>
            <a:r>
              <a:rPr lang="en-US" dirty="0"/>
              <a:t>(Multiples would break up tracking)</a:t>
            </a:r>
          </a:p>
          <a:p>
            <a:pPr marL="304746" lvl="1" indent="0">
              <a:buNone/>
            </a:pPr>
            <a:r>
              <a:rPr lang="en-US" sz="3200" dirty="0"/>
              <a:t>Create a name</a:t>
            </a:r>
          </a:p>
          <a:p>
            <a:pPr marL="304746" lvl="1" indent="0">
              <a:buNone/>
            </a:pPr>
            <a:r>
              <a:rPr lang="en-US" sz="3200" dirty="0"/>
              <a:t>Fake birthdate</a:t>
            </a:r>
          </a:p>
          <a:p>
            <a:pPr marL="304746" lvl="1" indent="0">
              <a:buNone/>
            </a:pPr>
            <a:r>
              <a:rPr lang="en-US" sz="3200" dirty="0"/>
              <a:t>Place of birth</a:t>
            </a:r>
          </a:p>
          <a:p>
            <a:pPr marL="304746" lvl="1" indent="0">
              <a:buNone/>
            </a:pPr>
            <a:r>
              <a:rPr lang="en-US" sz="3200" dirty="0"/>
              <a:t>The rest of the data; elementary school, high school, etc. </a:t>
            </a:r>
          </a:p>
          <a:p>
            <a:pPr marL="0" lvl="0" indent="0">
              <a:buNone/>
            </a:pPr>
            <a:r>
              <a:rPr lang="en-US" sz="3600" dirty="0"/>
              <a:t>Record it somewhere secure for reference </a:t>
            </a:r>
          </a:p>
          <a:p>
            <a:pPr marL="0" lvl="0" indent="0">
              <a:buNone/>
            </a:pPr>
            <a:r>
              <a:rPr lang="en-US" sz="3600" b="1" dirty="0">
                <a:solidFill>
                  <a:srgbClr val="FF0000"/>
                </a:solidFill>
              </a:rPr>
              <a:t>Use it all of the time</a:t>
            </a:r>
          </a:p>
        </p:txBody>
      </p:sp>
    </p:spTree>
    <p:extLst>
      <p:ext uri="{BB962C8B-B14F-4D97-AF65-F5344CB8AC3E}">
        <p14:creationId xmlns:p14="http://schemas.microsoft.com/office/powerpoint/2010/main" val="212178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Your Biggest Threat</a:t>
            </a:r>
          </a:p>
        </p:txBody>
      </p:sp>
      <p:sp>
        <p:nvSpPr>
          <p:cNvPr id="5" name="Text Placeholder 4"/>
          <p:cNvSpPr>
            <a:spLocks noGrp="1"/>
          </p:cNvSpPr>
          <p:nvPr>
            <p:ph type="body" idx="1"/>
          </p:nvPr>
        </p:nvSpPr>
        <p:spPr/>
        <p:txBody>
          <a:bodyPr>
            <a:normAutofit/>
          </a:bodyPr>
          <a:lstStyle/>
          <a:p>
            <a:r>
              <a:rPr lang="en-US" dirty="0">
                <a:latin typeface="Arial" panose="020B0604020202020204" pitchFamily="34" charset="0"/>
                <a:cs typeface="Arial" panose="020B0604020202020204" pitchFamily="34" charset="0"/>
              </a:rPr>
              <a:t>Your Home Network and Your Smartphone are</a:t>
            </a:r>
            <a:endParaRPr lang="en-US" dirty="0"/>
          </a:p>
        </p:txBody>
      </p:sp>
    </p:spTree>
    <p:extLst>
      <p:ext uri="{BB962C8B-B14F-4D97-AF65-F5344CB8AC3E}">
        <p14:creationId xmlns:p14="http://schemas.microsoft.com/office/powerpoint/2010/main" val="134277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18883" y="152401"/>
            <a:ext cx="10360501" cy="1066799"/>
          </a:xfrm>
        </p:spPr>
        <p:txBody>
          <a:bodyPr>
            <a:normAutofit/>
          </a:bodyPr>
          <a:lstStyle/>
          <a:p>
            <a:pPr marL="73140"/>
            <a:r>
              <a:rPr lang="en-US" sz="4400" dirty="0">
                <a:latin typeface="Arial" panose="020B0604020202020204" pitchFamily="34" charset="0"/>
                <a:cs typeface="Arial" panose="020B0604020202020204" pitchFamily="34" charset="0"/>
              </a:rPr>
              <a:t>Stationary Network Easy Target</a:t>
            </a:r>
          </a:p>
        </p:txBody>
      </p:sp>
      <p:sp>
        <p:nvSpPr>
          <p:cNvPr id="14" name="Content Placeholder 13"/>
          <p:cNvSpPr>
            <a:spLocks noGrp="1"/>
          </p:cNvSpPr>
          <p:nvPr>
            <p:ph idx="1"/>
          </p:nvPr>
        </p:nvSpPr>
        <p:spPr>
          <a:xfrm>
            <a:off x="2208212" y="1447800"/>
            <a:ext cx="8744744" cy="4830763"/>
          </a:xfrm>
        </p:spPr>
        <p:txBody>
          <a:bodyPr>
            <a:noAutofit/>
          </a:bodyPr>
          <a:lstStyle/>
          <a:p>
            <a:pPr marL="73140" indent="0">
              <a:buNone/>
            </a:pPr>
            <a:r>
              <a:rPr lang="en-US" sz="4000" dirty="0">
                <a:latin typeface="Arial" panose="020B0604020202020204" pitchFamily="34" charset="0"/>
                <a:cs typeface="Arial" panose="020B0604020202020204" pitchFamily="34" charset="0"/>
              </a:rPr>
              <a:t>Your modem / gateway / router</a:t>
            </a:r>
          </a:p>
          <a:p>
            <a:pPr marL="73140" indent="0">
              <a:buNone/>
            </a:pPr>
            <a:r>
              <a:rPr lang="en-US" sz="4000" dirty="0">
                <a:latin typeface="Arial" panose="020B0604020202020204" pitchFamily="34" charset="0"/>
                <a:cs typeface="Arial" panose="020B0604020202020204" pitchFamily="34" charset="0"/>
              </a:rPr>
              <a:t>Is on the internet 24/7</a:t>
            </a:r>
          </a:p>
          <a:p>
            <a:pPr marL="73140" indent="0">
              <a:buNone/>
            </a:pPr>
            <a:r>
              <a:rPr lang="en-US" sz="4000" dirty="0">
                <a:latin typeface="Arial" panose="020B0604020202020204" pitchFamily="34" charset="0"/>
                <a:cs typeface="Arial" panose="020B0604020202020204" pitchFamily="34" charset="0"/>
              </a:rPr>
              <a:t>The ISP provides connectivity.</a:t>
            </a:r>
          </a:p>
          <a:p>
            <a:pPr marL="73140" indent="0">
              <a:buNone/>
            </a:pPr>
            <a:r>
              <a:rPr lang="en-US" sz="4000" dirty="0">
                <a:latin typeface="Arial" panose="020B0604020202020204" pitchFamily="34" charset="0"/>
                <a:cs typeface="Arial" panose="020B0604020202020204" pitchFamily="34" charset="0"/>
              </a:rPr>
              <a:t>Although most people have dynamic IP service they rarely change.</a:t>
            </a:r>
          </a:p>
          <a:p>
            <a:pPr marL="73140" indent="0">
              <a:buNone/>
            </a:pPr>
            <a:r>
              <a:rPr lang="en-US" sz="4000" dirty="0">
                <a:latin typeface="Arial" panose="020B0604020202020204" pitchFamily="34" charset="0"/>
                <a:cs typeface="Arial" panose="020B0604020202020204" pitchFamily="34" charset="0"/>
              </a:rPr>
              <a:t>Hackers and others have a fixed target.</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694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18883" y="152401"/>
            <a:ext cx="10360501" cy="1066799"/>
          </a:xfrm>
        </p:spPr>
        <p:txBody>
          <a:bodyPr>
            <a:normAutofit/>
          </a:bodyPr>
          <a:lstStyle/>
          <a:p>
            <a:pPr marL="73140"/>
            <a:r>
              <a:rPr lang="en-US" sz="4400" dirty="0">
                <a:latin typeface="Arial" panose="020B0604020202020204" pitchFamily="34" charset="0"/>
                <a:cs typeface="Arial" panose="020B0604020202020204" pitchFamily="34" charset="0"/>
              </a:rPr>
              <a:t>Wi-Fi – Hotspots &amp; Public Access</a:t>
            </a:r>
          </a:p>
        </p:txBody>
      </p:sp>
      <p:sp>
        <p:nvSpPr>
          <p:cNvPr id="14" name="Content Placeholder 13"/>
          <p:cNvSpPr>
            <a:spLocks noGrp="1"/>
          </p:cNvSpPr>
          <p:nvPr>
            <p:ph idx="1"/>
          </p:nvPr>
        </p:nvSpPr>
        <p:spPr>
          <a:xfrm>
            <a:off x="1827212" y="1600200"/>
            <a:ext cx="9601200" cy="4678363"/>
          </a:xfrm>
        </p:spPr>
        <p:txBody>
          <a:bodyPr>
            <a:noAutofit/>
          </a:bodyPr>
          <a:lstStyle/>
          <a:p>
            <a:pPr marL="644640" indent="-571500"/>
            <a:r>
              <a:rPr lang="en-US" sz="4000" dirty="0">
                <a:latin typeface="Arial" panose="020B0604020202020204" pitchFamily="34" charset="0"/>
                <a:cs typeface="Arial" panose="020B0604020202020204" pitchFamily="34" charset="0"/>
              </a:rPr>
              <a:t>Your device grabs the network</a:t>
            </a:r>
          </a:p>
          <a:p>
            <a:pPr marL="644640" indent="-571500"/>
            <a:r>
              <a:rPr lang="en-US" sz="4000" dirty="0">
                <a:latin typeface="Arial" panose="020B0604020202020204" pitchFamily="34" charset="0"/>
                <a:cs typeface="Arial" panose="020B0604020202020204" pitchFamily="34" charset="0"/>
              </a:rPr>
              <a:t>Router provides an IP to your device</a:t>
            </a:r>
          </a:p>
          <a:p>
            <a:pPr marL="644640" indent="-571500"/>
            <a:r>
              <a:rPr lang="en-US" sz="4000" dirty="0">
                <a:latin typeface="Arial" panose="020B0604020202020204" pitchFamily="34" charset="0"/>
                <a:cs typeface="Arial" panose="020B0604020202020204" pitchFamily="34" charset="0"/>
              </a:rPr>
              <a:t>Your device accesses the internet </a:t>
            </a:r>
          </a:p>
          <a:p>
            <a:pPr marL="949386" lvl="1" indent="-571500"/>
            <a:r>
              <a:rPr lang="en-US" sz="3600" dirty="0">
                <a:latin typeface="Arial" panose="020B0604020202020204" pitchFamily="34" charset="0"/>
                <a:cs typeface="Arial" panose="020B0604020202020204" pitchFamily="34" charset="0"/>
              </a:rPr>
              <a:t>It displays the </a:t>
            </a:r>
            <a:r>
              <a:rPr lang="en-US" sz="3600" dirty="0" err="1">
                <a:latin typeface="Arial" panose="020B0604020202020204" pitchFamily="34" charset="0"/>
                <a:cs typeface="Arial" panose="020B0604020202020204" pitchFamily="34" charset="0"/>
              </a:rPr>
              <a:t>ip</a:t>
            </a:r>
            <a:r>
              <a:rPr lang="en-US" sz="3600" dirty="0">
                <a:latin typeface="Arial" panose="020B0604020202020204" pitchFamily="34" charset="0"/>
                <a:cs typeface="Arial" panose="020B0604020202020204" pitchFamily="34" charset="0"/>
              </a:rPr>
              <a:t> address attached to the modem/router/gateway of the Wi-Fi router to which you are connected</a:t>
            </a:r>
          </a:p>
          <a:p>
            <a:pPr marL="949386" lvl="1" indent="-571500"/>
            <a:r>
              <a:rPr lang="en-US" sz="3600" dirty="0">
                <a:latin typeface="Arial" panose="020B0604020202020204" pitchFamily="34" charset="0"/>
                <a:cs typeface="Arial" panose="020B0604020202020204" pitchFamily="34" charset="0"/>
              </a:rPr>
              <a:t>Add a VPN and you disappear</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575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18883" y="152401"/>
            <a:ext cx="10360501" cy="1066799"/>
          </a:xfrm>
        </p:spPr>
        <p:txBody>
          <a:bodyPr>
            <a:normAutofit/>
          </a:bodyPr>
          <a:lstStyle/>
          <a:p>
            <a:pPr marL="73140"/>
            <a:r>
              <a:rPr lang="en-US" sz="4400" dirty="0">
                <a:latin typeface="Arial" panose="020B0604020202020204" pitchFamily="34" charset="0"/>
                <a:cs typeface="Arial" panose="020B0604020202020204" pitchFamily="34" charset="0"/>
              </a:rPr>
              <a:t>Wi-Fi – Is Sub-Standard</a:t>
            </a:r>
          </a:p>
        </p:txBody>
      </p:sp>
      <p:sp>
        <p:nvSpPr>
          <p:cNvPr id="14" name="Content Placeholder 13"/>
          <p:cNvSpPr>
            <a:spLocks noGrp="1"/>
          </p:cNvSpPr>
          <p:nvPr>
            <p:ph idx="1"/>
          </p:nvPr>
        </p:nvSpPr>
        <p:spPr>
          <a:xfrm>
            <a:off x="1827212" y="1600200"/>
            <a:ext cx="9601200" cy="4678363"/>
          </a:xfrm>
        </p:spPr>
        <p:txBody>
          <a:bodyPr>
            <a:noAutofit/>
          </a:bodyPr>
          <a:lstStyle/>
          <a:p>
            <a:pPr marL="644640" indent="-571500"/>
            <a:r>
              <a:rPr lang="en-US" dirty="0">
                <a:latin typeface="Arial" panose="020B0604020202020204" pitchFamily="34" charset="0"/>
                <a:cs typeface="Arial" panose="020B0604020202020204" pitchFamily="34" charset="0"/>
              </a:rPr>
              <a:t>Wi-Fi is not equal to hardwired network</a:t>
            </a:r>
          </a:p>
          <a:p>
            <a:pPr marL="949386" lvl="1" indent="-571500"/>
            <a:r>
              <a:rPr lang="en-US" dirty="0">
                <a:latin typeface="Arial" panose="020B0604020202020204" pitchFamily="34" charset="0"/>
                <a:cs typeface="Arial" panose="020B0604020202020204" pitchFamily="34" charset="0"/>
              </a:rPr>
              <a:t>The performance and security is always lesser</a:t>
            </a:r>
          </a:p>
          <a:p>
            <a:pPr marL="644640" indent="-571500"/>
            <a:r>
              <a:rPr lang="en-US" dirty="0">
                <a:latin typeface="Arial" panose="020B0604020202020204" pitchFamily="34" charset="0"/>
                <a:cs typeface="Arial" panose="020B0604020202020204" pitchFamily="34" charset="0"/>
              </a:rPr>
              <a:t>Wi-Fi – Is Insecure PERIOD !!</a:t>
            </a:r>
            <a:endParaRPr lang="en-US" sz="2800" dirty="0">
              <a:latin typeface="Arial" panose="020B0604020202020204" pitchFamily="34" charset="0"/>
              <a:cs typeface="Arial" panose="020B0604020202020204" pitchFamily="34" charset="0"/>
            </a:endParaRPr>
          </a:p>
          <a:p>
            <a:pPr marL="644640" indent="-571500"/>
            <a:endParaRPr lang="en-US" sz="2800" dirty="0">
              <a:latin typeface="Arial" panose="020B0604020202020204" pitchFamily="34" charset="0"/>
              <a:cs typeface="Arial" panose="020B0604020202020204" pitchFamily="34" charset="0"/>
            </a:endParaRPr>
          </a:p>
          <a:p>
            <a:pPr marL="644640" indent="-571500"/>
            <a:r>
              <a:rPr lang="en-US" sz="2800" dirty="0">
                <a:latin typeface="Arial" panose="020B0604020202020204" pitchFamily="34" charset="0"/>
                <a:cs typeface="Arial" panose="020B0604020202020204" pitchFamily="34" charset="0"/>
              </a:rPr>
              <a:t>No matter what you do, Wi-Fi is insecure</a:t>
            </a:r>
          </a:p>
          <a:p>
            <a:pPr marL="644640" indent="-571500"/>
            <a:r>
              <a:rPr lang="en-US" dirty="0">
                <a:latin typeface="Arial" panose="020B0604020202020204" pitchFamily="34" charset="0"/>
                <a:cs typeface="Arial" panose="020B0604020202020204" pitchFamily="34" charset="0"/>
              </a:rPr>
              <a:t>No setting, not password will make it secure enough.</a:t>
            </a:r>
          </a:p>
          <a:p>
            <a:pPr marL="644640" indent="-571500"/>
            <a:endParaRPr lang="en-US" sz="2800" dirty="0">
              <a:latin typeface="Arial" panose="020B0604020202020204" pitchFamily="34" charset="0"/>
              <a:cs typeface="Arial" panose="020B0604020202020204" pitchFamily="34" charset="0"/>
            </a:endParaRPr>
          </a:p>
          <a:p>
            <a:pPr marL="644640" indent="-571500"/>
            <a:r>
              <a:rPr lang="en-US" dirty="0">
                <a:latin typeface="Arial" panose="020B0604020202020204" pitchFamily="34" charset="0"/>
                <a:cs typeface="Arial" panose="020B0604020202020204" pitchFamily="34" charset="0"/>
              </a:rPr>
              <a:t>Wi-Fi with VPN is the only way to secure its data.</a:t>
            </a:r>
          </a:p>
          <a:p>
            <a:pPr marL="644640" indent="-571500"/>
            <a:endParaRPr lang="en-US" sz="2800" dirty="0">
              <a:latin typeface="Arial" panose="020B0604020202020204" pitchFamily="34" charset="0"/>
              <a:cs typeface="Arial" panose="020B0604020202020204" pitchFamily="34" charset="0"/>
            </a:endParaRPr>
          </a:p>
          <a:p>
            <a:pPr marL="644640" indent="-571500"/>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149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18883" y="152401"/>
            <a:ext cx="10360501" cy="1066799"/>
          </a:xfrm>
        </p:spPr>
        <p:txBody>
          <a:bodyPr>
            <a:normAutofit/>
          </a:bodyPr>
          <a:lstStyle/>
          <a:p>
            <a:pPr marL="73140"/>
            <a:r>
              <a:rPr lang="en-US" sz="4400" dirty="0">
                <a:latin typeface="Arial" panose="020B0604020202020204" pitchFamily="34" charset="0"/>
                <a:cs typeface="Arial" panose="020B0604020202020204" pitchFamily="34" charset="0"/>
              </a:rPr>
              <a:t>Wi-Fi Versus Hardwire</a:t>
            </a:r>
          </a:p>
        </p:txBody>
      </p:sp>
      <p:sp>
        <p:nvSpPr>
          <p:cNvPr id="14" name="Content Placeholder 13"/>
          <p:cNvSpPr>
            <a:spLocks noGrp="1"/>
          </p:cNvSpPr>
          <p:nvPr>
            <p:ph idx="1"/>
          </p:nvPr>
        </p:nvSpPr>
        <p:spPr>
          <a:xfrm>
            <a:off x="1446212" y="1600200"/>
            <a:ext cx="10210800" cy="4678363"/>
          </a:xfrm>
        </p:spPr>
        <p:txBody>
          <a:bodyPr>
            <a:noAutofit/>
          </a:bodyPr>
          <a:lstStyle/>
          <a:p>
            <a:pPr marL="644640" indent="-571500"/>
            <a:r>
              <a:rPr lang="en-US" sz="4000" dirty="0">
                <a:latin typeface="Arial" panose="020B0604020202020204" pitchFamily="34" charset="0"/>
                <a:cs typeface="Arial" panose="020B0604020202020204" pitchFamily="34" charset="0"/>
              </a:rPr>
              <a:t>Wi-Fi 150 Mb/s (Megabit / Second)</a:t>
            </a:r>
          </a:p>
          <a:p>
            <a:pPr marL="949386" lvl="1" indent="-571500"/>
            <a:r>
              <a:rPr lang="en-US" sz="4000" dirty="0">
                <a:latin typeface="Arial" panose="020B0604020202020204" pitchFamily="34" charset="0"/>
                <a:cs typeface="Arial" panose="020B0604020202020204" pitchFamily="34" charset="0"/>
              </a:rPr>
              <a:t>That is 150,000,000 bit/sec</a:t>
            </a:r>
          </a:p>
          <a:p>
            <a:pPr marL="949386" lvl="1" indent="-571500"/>
            <a:r>
              <a:rPr lang="en-US" sz="4000" dirty="0">
                <a:latin typeface="Arial" panose="020B0604020202020204" pitchFamily="34" charset="0"/>
                <a:cs typeface="Arial" panose="020B0604020202020204" pitchFamily="34" charset="0"/>
              </a:rPr>
              <a:t>Yes, that is 150 million bits per second</a:t>
            </a:r>
          </a:p>
          <a:p>
            <a:pPr marL="644640" indent="-571500"/>
            <a:r>
              <a:rPr lang="en-US" sz="4000" dirty="0">
                <a:latin typeface="Arial" panose="020B0604020202020204" pitchFamily="34" charset="0"/>
                <a:cs typeface="Arial" panose="020B0604020202020204" pitchFamily="34" charset="0"/>
              </a:rPr>
              <a:t>Hardwire (Cat5e) 1 Gb/s</a:t>
            </a:r>
          </a:p>
          <a:p>
            <a:pPr marL="949386" lvl="1" indent="-571500"/>
            <a:r>
              <a:rPr lang="en-US" sz="4000" dirty="0">
                <a:latin typeface="Arial" panose="020B0604020202020204" pitchFamily="34" charset="0"/>
                <a:cs typeface="Arial" panose="020B0604020202020204" pitchFamily="34" charset="0"/>
              </a:rPr>
              <a:t>That is 1,073,742,000 bit/sec</a:t>
            </a:r>
          </a:p>
          <a:p>
            <a:pPr marL="949386" lvl="1" indent="-571500"/>
            <a:r>
              <a:rPr lang="en-US" sz="4000" dirty="0">
                <a:latin typeface="Arial" panose="020B0604020202020204" pitchFamily="34" charset="0"/>
                <a:cs typeface="Arial" panose="020B0604020202020204" pitchFamily="34" charset="0"/>
              </a:rPr>
              <a:t>Yes, that is 1.074 billion bits per second</a:t>
            </a:r>
          </a:p>
          <a:p>
            <a:pPr marL="644640" indent="-571500"/>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38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18883" y="152401"/>
            <a:ext cx="10360501" cy="761999"/>
          </a:xfrm>
        </p:spPr>
        <p:txBody>
          <a:bodyPr>
            <a:normAutofit fontScale="90000"/>
          </a:bodyPr>
          <a:lstStyle/>
          <a:p>
            <a:pPr marL="73140"/>
            <a:r>
              <a:rPr lang="en-US" sz="4400" dirty="0">
                <a:latin typeface="Arial" panose="020B0604020202020204" pitchFamily="34" charset="0"/>
                <a:cs typeface="Arial" panose="020B0604020202020204" pitchFamily="34" charset="0"/>
              </a:rPr>
              <a:t>Attacks Target the IOT (Internet of Things)</a:t>
            </a:r>
          </a:p>
        </p:txBody>
      </p:sp>
      <p:sp>
        <p:nvSpPr>
          <p:cNvPr id="14" name="Content Placeholder 13"/>
          <p:cNvSpPr>
            <a:spLocks noGrp="1"/>
          </p:cNvSpPr>
          <p:nvPr>
            <p:ph idx="1"/>
          </p:nvPr>
        </p:nvSpPr>
        <p:spPr>
          <a:xfrm>
            <a:off x="836612" y="1066800"/>
            <a:ext cx="11125200" cy="5638799"/>
          </a:xfrm>
        </p:spPr>
        <p:txBody>
          <a:bodyPr>
            <a:noAutofit/>
          </a:bodyPr>
          <a:lstStyle/>
          <a:p>
            <a:pPr marL="0" indent="0">
              <a:buNone/>
            </a:pPr>
            <a:r>
              <a:rPr lang="en-US" dirty="0"/>
              <a:t>NordVPN cybersecurity’s predictions and trends for 2018 say that the IOT will be the main threat. </a:t>
            </a:r>
          </a:p>
          <a:p>
            <a:pPr marL="0" indent="0">
              <a:buNone/>
            </a:pPr>
            <a:r>
              <a:rPr lang="en-US" dirty="0"/>
              <a:t>They warn that </a:t>
            </a:r>
            <a:r>
              <a:rPr lang="en-US" dirty="0">
                <a:solidFill>
                  <a:srgbClr val="FF0000"/>
                </a:solidFill>
              </a:rPr>
              <a:t>when one IOT “device is compromised, a hacker can easily overtake a whole system of interconnected devices”.</a:t>
            </a:r>
          </a:p>
          <a:p>
            <a:pPr marL="0" indent="0">
              <a:buNone/>
            </a:pPr>
            <a:r>
              <a:rPr lang="en-US" i="1" dirty="0"/>
              <a:t>US Cert (US Computer Emergency Readiness Team) explains - Why Should We Care?</a:t>
            </a:r>
            <a:endParaRPr lang="en-US" dirty="0"/>
          </a:p>
          <a:p>
            <a:pPr marL="0" indent="0">
              <a:buNone/>
            </a:pPr>
            <a:r>
              <a:rPr lang="en-US" i="1" dirty="0"/>
              <a:t>Cars, appliances, wearables, lighting, healthcare, and home security all contain sensing devices that can talk to other machines and trigger additional actions. Examples include devices that direct your car to an open spot in a parking lot; mechanisms that control energy use in your home; control systems that deliver water and power to your workplace; and other tools that track your eating, sleeping, and exercise habits.</a:t>
            </a:r>
            <a:endParaRPr lang="en-US" dirty="0"/>
          </a:p>
        </p:txBody>
      </p:sp>
    </p:spTree>
    <p:extLst>
      <p:ext uri="{BB962C8B-B14F-4D97-AF65-F5344CB8AC3E}">
        <p14:creationId xmlns:p14="http://schemas.microsoft.com/office/powerpoint/2010/main" val="135187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914161" y="228601"/>
            <a:ext cx="10360501" cy="990600"/>
          </a:xfrm>
        </p:spPr>
        <p:txBody>
          <a:bodyPr>
            <a:normAutofit/>
          </a:bodyPr>
          <a:lstStyle/>
          <a:p>
            <a:r>
              <a:rPr lang="en-US" sz="4000" b="1" dirty="0">
                <a:solidFill>
                  <a:schemeClr val="accent1">
                    <a:lumMod val="60000"/>
                    <a:lumOff val="40000"/>
                  </a:schemeClr>
                </a:solidFill>
                <a:latin typeface="Arial" panose="020B0604020202020204" pitchFamily="34" charset="0"/>
                <a:cs typeface="Arial" panose="020B0604020202020204" pitchFamily="34" charset="0"/>
              </a:rPr>
              <a:t>The Majority of “Intrusions” are Low Tech</a:t>
            </a:r>
          </a:p>
        </p:txBody>
      </p:sp>
      <p:sp>
        <p:nvSpPr>
          <p:cNvPr id="14" name="Content Placeholder 13"/>
          <p:cNvSpPr>
            <a:spLocks noGrp="1"/>
          </p:cNvSpPr>
          <p:nvPr>
            <p:ph idx="1"/>
          </p:nvPr>
        </p:nvSpPr>
        <p:spPr>
          <a:xfrm>
            <a:off x="1218883" y="1676399"/>
            <a:ext cx="10742929" cy="4952999"/>
          </a:xfrm>
        </p:spPr>
        <p:txBody>
          <a:bodyPr>
            <a:normAutofit/>
          </a:bodyPr>
          <a:lstStyle/>
          <a:p>
            <a:pPr marL="0" indent="0">
              <a:buNone/>
            </a:pPr>
            <a:r>
              <a:rPr lang="en-US" sz="3200" b="1" dirty="0">
                <a:solidFill>
                  <a:srgbClr val="FF0000"/>
                </a:solidFill>
                <a:latin typeface="Arial" panose="020B0604020202020204" pitchFamily="34" charset="0"/>
                <a:cs typeface="Arial" panose="020B0604020202020204" pitchFamily="34" charset="0"/>
              </a:rPr>
              <a:t>Humans are the leading vector for electronic intrusion</a:t>
            </a:r>
            <a:r>
              <a:rPr lang="en-US" sz="3200" dirty="0">
                <a:latin typeface="Arial" panose="020B0604020202020204" pitchFamily="34" charset="0"/>
                <a:cs typeface="Arial" panose="020B0604020202020204" pitchFamily="34" charset="0"/>
              </a:rPr>
              <a:t>, interception, data mining, keystroke logging, etc.</a:t>
            </a:r>
          </a:p>
          <a:p>
            <a:pPr marL="0" indent="0">
              <a:buNone/>
            </a:pPr>
            <a:r>
              <a:rPr lang="en-US" sz="3200" dirty="0">
                <a:latin typeface="Arial" panose="020B0604020202020204" pitchFamily="34" charset="0"/>
                <a:cs typeface="Arial" panose="020B0604020202020204" pitchFamily="34" charset="0"/>
              </a:rPr>
              <a:t>Well over 90% of the most widely touted cases of “hacking” were actually a result of the actions of a credentialed user’s actions. </a:t>
            </a:r>
          </a:p>
          <a:p>
            <a:pPr marL="0" indent="0">
              <a:buNone/>
            </a:pPr>
            <a:r>
              <a:rPr lang="en-US" sz="3200" dirty="0">
                <a:latin typeface="Arial" panose="020B0604020202020204" pitchFamily="34" charset="0"/>
                <a:cs typeface="Arial" panose="020B0604020202020204" pitchFamily="34" charset="0"/>
              </a:rPr>
              <a:t>Hardware and Software security measures are useful, but the single most effective protection against intrusion is guarding your actions. </a:t>
            </a:r>
          </a:p>
        </p:txBody>
      </p:sp>
    </p:spTree>
    <p:extLst>
      <p:ext uri="{BB962C8B-B14F-4D97-AF65-F5344CB8AC3E}">
        <p14:creationId xmlns:p14="http://schemas.microsoft.com/office/powerpoint/2010/main" val="158563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6613" y="152401"/>
            <a:ext cx="11049000" cy="761999"/>
          </a:xfrm>
        </p:spPr>
        <p:txBody>
          <a:bodyPr>
            <a:normAutofit/>
          </a:bodyPr>
          <a:lstStyle/>
          <a:p>
            <a:pPr marL="73140"/>
            <a:r>
              <a:rPr lang="en-US" sz="4400" dirty="0">
                <a:latin typeface="Arial" panose="020B0604020202020204" pitchFamily="34" charset="0"/>
                <a:cs typeface="Arial" panose="020B0604020202020204" pitchFamily="34" charset="0"/>
              </a:rPr>
              <a:t>IOT Cloud Leaks Your Data Like a Sieve</a:t>
            </a:r>
          </a:p>
        </p:txBody>
      </p:sp>
      <p:sp>
        <p:nvSpPr>
          <p:cNvPr id="14" name="Content Placeholder 13"/>
          <p:cNvSpPr>
            <a:spLocks noGrp="1"/>
          </p:cNvSpPr>
          <p:nvPr>
            <p:ph idx="1"/>
          </p:nvPr>
        </p:nvSpPr>
        <p:spPr>
          <a:xfrm>
            <a:off x="1674812" y="1295400"/>
            <a:ext cx="10287000" cy="5410199"/>
          </a:xfrm>
        </p:spPr>
        <p:txBody>
          <a:bodyPr>
            <a:noAutofit/>
          </a:bodyPr>
          <a:lstStyle/>
          <a:p>
            <a:pPr marL="0" indent="0">
              <a:buNone/>
            </a:pPr>
            <a:r>
              <a:rPr lang="en-US" sz="3600" dirty="0">
                <a:latin typeface="Arial" panose="020B0604020202020204" pitchFamily="34" charset="0"/>
                <a:cs typeface="Arial" panose="020B0604020202020204" pitchFamily="34" charset="0"/>
              </a:rPr>
              <a:t>IOT technology provides a level of convenience to our lives, but it requires that we share more information than ever. </a:t>
            </a:r>
          </a:p>
          <a:p>
            <a:pPr marL="0" indent="0">
              <a:buNone/>
            </a:pPr>
            <a:r>
              <a:rPr lang="en-US" sz="3600" dirty="0">
                <a:latin typeface="Arial" panose="020B0604020202020204" pitchFamily="34" charset="0"/>
                <a:cs typeface="Arial" panose="020B0604020202020204" pitchFamily="34" charset="0"/>
              </a:rPr>
              <a:t>The security of this information, and the security of these devices, is not always guaranteed. It is common that the providers / cloud intermediaries mine your data and sell it freely. </a:t>
            </a:r>
          </a:p>
          <a:p>
            <a:pPr marL="0" indent="0">
              <a:buNone/>
            </a:pPr>
            <a:endParaRPr lang="en-US" dirty="0"/>
          </a:p>
        </p:txBody>
      </p:sp>
    </p:spTree>
    <p:extLst>
      <p:ext uri="{BB962C8B-B14F-4D97-AF65-F5344CB8AC3E}">
        <p14:creationId xmlns:p14="http://schemas.microsoft.com/office/powerpoint/2010/main" val="163076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6613" y="152401"/>
            <a:ext cx="11049000" cy="838199"/>
          </a:xfrm>
        </p:spPr>
        <p:txBody>
          <a:bodyPr>
            <a:normAutofit/>
          </a:bodyPr>
          <a:lstStyle/>
          <a:p>
            <a:pPr marL="73140"/>
            <a:r>
              <a:rPr lang="en-US" sz="4400" dirty="0">
                <a:latin typeface="Arial" panose="020B0604020202020204" pitchFamily="34" charset="0"/>
                <a:cs typeface="Arial" panose="020B0604020202020204" pitchFamily="34" charset="0"/>
              </a:rPr>
              <a:t>Government Intrusion and Bad Actors</a:t>
            </a:r>
          </a:p>
        </p:txBody>
      </p:sp>
      <p:sp>
        <p:nvSpPr>
          <p:cNvPr id="14" name="Content Placeholder 13"/>
          <p:cNvSpPr>
            <a:spLocks noGrp="1"/>
          </p:cNvSpPr>
          <p:nvPr>
            <p:ph idx="1"/>
          </p:nvPr>
        </p:nvSpPr>
        <p:spPr>
          <a:xfrm>
            <a:off x="1674812" y="990600"/>
            <a:ext cx="10287000" cy="5714999"/>
          </a:xfrm>
        </p:spPr>
        <p:txBody>
          <a:bodyPr>
            <a:noAutofit/>
          </a:bodyPr>
          <a:lstStyle/>
          <a:p>
            <a:pPr marL="0" indent="0">
              <a:buNone/>
            </a:pPr>
            <a:r>
              <a:rPr lang="en-US" sz="3600" dirty="0"/>
              <a:t>The court has ruled in hundreds of cases that the government has the right to have providers of data services, including OnStar and similar services to reroute the audio and any other data, i.e. GPS, directly to the agency without your knowledge. The same and worse occurs every day through exploiting Amazon Alexa, Google Home, Apple’s Siri, and more. You have provided the means, paid for the equipment, all they or hackers need to do is turn it on. Is the Star Trek voice command “coolness” worth forfeiting your privacy and the sanctity of your home? </a:t>
            </a:r>
          </a:p>
          <a:p>
            <a:pPr marL="0" indent="0">
              <a:buNone/>
            </a:pPr>
            <a:endParaRPr lang="en-US" dirty="0"/>
          </a:p>
        </p:txBody>
      </p:sp>
    </p:spTree>
    <p:extLst>
      <p:ext uri="{BB962C8B-B14F-4D97-AF65-F5344CB8AC3E}">
        <p14:creationId xmlns:p14="http://schemas.microsoft.com/office/powerpoint/2010/main" val="330073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Cellphone Anonymity</a:t>
            </a:r>
          </a:p>
        </p:txBody>
      </p:sp>
      <p:sp>
        <p:nvSpPr>
          <p:cNvPr id="5" name="Text Placeholder 4"/>
          <p:cNvSpPr>
            <a:spLocks noGrp="1"/>
          </p:cNvSpPr>
          <p:nvPr>
            <p:ph type="body" idx="1"/>
          </p:nvPr>
        </p:nvSpPr>
        <p:spPr/>
        <p:txBody>
          <a:bodyPr/>
          <a:lstStyle/>
          <a:p>
            <a:r>
              <a:rPr lang="en-US" dirty="0"/>
              <a:t>Shield your Identity from </a:t>
            </a:r>
          </a:p>
          <a:p>
            <a:r>
              <a:rPr lang="en-US" dirty="0"/>
              <a:t>the world</a:t>
            </a:r>
          </a:p>
        </p:txBody>
      </p:sp>
    </p:spTree>
    <p:extLst>
      <p:ext uri="{BB962C8B-B14F-4D97-AF65-F5344CB8AC3E}">
        <p14:creationId xmlns:p14="http://schemas.microsoft.com/office/powerpoint/2010/main" val="146333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6613" y="152401"/>
            <a:ext cx="11049000" cy="838199"/>
          </a:xfrm>
        </p:spPr>
        <p:txBody>
          <a:bodyPr>
            <a:normAutofit/>
          </a:bodyPr>
          <a:lstStyle/>
          <a:p>
            <a:pPr marL="73140"/>
            <a:r>
              <a:rPr lang="en-US" sz="4400" dirty="0">
                <a:latin typeface="Arial" panose="020B0604020202020204" pitchFamily="34" charset="0"/>
                <a:cs typeface="Arial" panose="020B0604020202020204" pitchFamily="34" charset="0"/>
              </a:rPr>
              <a:t>Protecting Your Cellphone Number</a:t>
            </a:r>
          </a:p>
        </p:txBody>
      </p:sp>
      <p:sp>
        <p:nvSpPr>
          <p:cNvPr id="14" name="Content Placeholder 13"/>
          <p:cNvSpPr>
            <a:spLocks noGrp="1"/>
          </p:cNvSpPr>
          <p:nvPr>
            <p:ph idx="1"/>
          </p:nvPr>
        </p:nvSpPr>
        <p:spPr>
          <a:xfrm>
            <a:off x="912811" y="1143000"/>
            <a:ext cx="11276013" cy="5562599"/>
          </a:xfrm>
        </p:spPr>
        <p:txBody>
          <a:bodyPr>
            <a:noAutofit/>
          </a:bodyPr>
          <a:lstStyle/>
          <a:p>
            <a:pPr marL="0" indent="0">
              <a:buNone/>
            </a:pPr>
            <a:r>
              <a:rPr lang="en-US" sz="3600" dirty="0"/>
              <a:t>You can simply limit the exposure of your cellphone number to the outside world with extreme prejudice.</a:t>
            </a:r>
            <a:endParaRPr lang="en-US" sz="1050" dirty="0"/>
          </a:p>
          <a:p>
            <a:pPr marL="0" indent="0" algn="ctr">
              <a:buNone/>
            </a:pPr>
            <a:r>
              <a:rPr lang="en-US" sz="1600" dirty="0"/>
              <a:t>OR</a:t>
            </a:r>
          </a:p>
          <a:p>
            <a:pPr marL="0" indent="0">
              <a:buNone/>
            </a:pPr>
            <a:r>
              <a:rPr lang="en-US" sz="3600" dirty="0"/>
              <a:t>You can use a third party service to create one or multiple phone numbers. You can use multiples on the same phone. The service provides text, voice, and images.</a:t>
            </a:r>
          </a:p>
          <a:p>
            <a:pPr marL="0" indent="0">
              <a:buNone/>
            </a:pPr>
            <a:r>
              <a:rPr lang="en-US" sz="3600" dirty="0"/>
              <a:t>If you have friends or families who are dating on the internet, dealing with difficult or unstable friends or family members, then they need to use a masking  service. </a:t>
            </a:r>
          </a:p>
          <a:p>
            <a:pPr marL="0" indent="0">
              <a:buNone/>
            </a:pPr>
            <a:r>
              <a:rPr lang="en-US" sz="3600" dirty="0"/>
              <a:t>You can “kill the number” once each month insulating you. </a:t>
            </a:r>
          </a:p>
        </p:txBody>
      </p:sp>
    </p:spTree>
    <p:extLst>
      <p:ext uri="{BB962C8B-B14F-4D97-AF65-F5344CB8AC3E}">
        <p14:creationId xmlns:p14="http://schemas.microsoft.com/office/powerpoint/2010/main" val="288147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6613" y="152401"/>
            <a:ext cx="11049000" cy="838199"/>
          </a:xfrm>
        </p:spPr>
        <p:txBody>
          <a:bodyPr>
            <a:normAutofit/>
          </a:bodyPr>
          <a:lstStyle/>
          <a:p>
            <a:pPr marL="73140"/>
            <a:r>
              <a:rPr lang="en-US" sz="4400" dirty="0">
                <a:latin typeface="Arial" panose="020B0604020202020204" pitchFamily="34" charset="0"/>
                <a:cs typeface="Arial" panose="020B0604020202020204" pitchFamily="34" charset="0"/>
              </a:rPr>
              <a:t>Addon / Burner </a:t>
            </a:r>
          </a:p>
        </p:txBody>
      </p:sp>
      <p:sp>
        <p:nvSpPr>
          <p:cNvPr id="14" name="Content Placeholder 13"/>
          <p:cNvSpPr>
            <a:spLocks noGrp="1"/>
          </p:cNvSpPr>
          <p:nvPr>
            <p:ph idx="1"/>
          </p:nvPr>
        </p:nvSpPr>
        <p:spPr>
          <a:xfrm>
            <a:off x="912811" y="1143000"/>
            <a:ext cx="11276013" cy="5562599"/>
          </a:xfrm>
        </p:spPr>
        <p:txBody>
          <a:bodyPr>
            <a:noAutofit/>
          </a:bodyPr>
          <a:lstStyle/>
          <a:p>
            <a:pPr marL="0" indent="0">
              <a:buNone/>
            </a:pPr>
            <a:r>
              <a:rPr lang="en-US" sz="3600" dirty="0"/>
              <a:t>You can simply limit the exposure of your cellphone number to the outside world with extreme prejudice.</a:t>
            </a:r>
            <a:endParaRPr lang="en-US" sz="1050" dirty="0"/>
          </a:p>
          <a:p>
            <a:pPr marL="0" indent="0" algn="ctr">
              <a:buNone/>
            </a:pPr>
            <a:r>
              <a:rPr lang="en-US" sz="1600" dirty="0"/>
              <a:t>OR</a:t>
            </a:r>
          </a:p>
          <a:p>
            <a:pPr marL="0" indent="0">
              <a:buNone/>
            </a:pPr>
            <a:r>
              <a:rPr lang="en-US" sz="3600" dirty="0"/>
              <a:t>You can use a third party service to create one or multiple phone numbers. You can use multiples on the same phone. The service provides text, voice, and images.</a:t>
            </a:r>
          </a:p>
          <a:p>
            <a:pPr marL="0" indent="0">
              <a:buNone/>
            </a:pPr>
            <a:r>
              <a:rPr lang="en-US" sz="3600" dirty="0"/>
              <a:t>If you have friends or families who are dating on the internet, dealing with difficult or unstable friends or family members, then they need to use a masking  service. </a:t>
            </a:r>
          </a:p>
          <a:p>
            <a:pPr marL="0" indent="0">
              <a:buNone/>
            </a:pPr>
            <a:r>
              <a:rPr lang="en-US" sz="3600" dirty="0"/>
              <a:t>You can “kill the number” once each month insulating you. </a:t>
            </a:r>
          </a:p>
        </p:txBody>
      </p:sp>
    </p:spTree>
    <p:extLst>
      <p:ext uri="{BB962C8B-B14F-4D97-AF65-F5344CB8AC3E}">
        <p14:creationId xmlns:p14="http://schemas.microsoft.com/office/powerpoint/2010/main" val="400771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Network Topography</a:t>
            </a:r>
          </a:p>
        </p:txBody>
      </p:sp>
      <p:sp>
        <p:nvSpPr>
          <p:cNvPr id="5" name="Text Placeholder 4"/>
          <p:cNvSpPr>
            <a:spLocks noGrp="1"/>
          </p:cNvSpPr>
          <p:nvPr>
            <p:ph type="body" idx="1"/>
          </p:nvPr>
        </p:nvSpPr>
        <p:spPr/>
        <p:txBody>
          <a:bodyPr/>
          <a:lstStyle/>
          <a:p>
            <a:r>
              <a:rPr lang="en-US" dirty="0"/>
              <a:t>Hardware and software</a:t>
            </a:r>
          </a:p>
          <a:p>
            <a:r>
              <a:rPr lang="en-US" dirty="0"/>
              <a:t>Layout of the Network</a:t>
            </a:r>
          </a:p>
        </p:txBody>
      </p:sp>
    </p:spTree>
    <p:extLst>
      <p:ext uri="{BB962C8B-B14F-4D97-AF65-F5344CB8AC3E}">
        <p14:creationId xmlns:p14="http://schemas.microsoft.com/office/powerpoint/2010/main" val="233151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18883" y="152401"/>
            <a:ext cx="10360501" cy="1066799"/>
          </a:xfrm>
        </p:spPr>
        <p:txBody>
          <a:bodyPr>
            <a:normAutofit/>
          </a:bodyPr>
          <a:lstStyle/>
          <a:p>
            <a:r>
              <a:rPr lang="en-US" sz="4400" dirty="0">
                <a:solidFill>
                  <a:schemeClr val="accent1">
                    <a:lumMod val="60000"/>
                    <a:lumOff val="40000"/>
                  </a:schemeClr>
                </a:solidFill>
                <a:latin typeface="Arial" panose="020B0604020202020204" pitchFamily="34" charset="0"/>
                <a:cs typeface="Arial" panose="020B0604020202020204" pitchFamily="34" charset="0"/>
              </a:rPr>
              <a:t>Network Hardware</a:t>
            </a:r>
          </a:p>
        </p:txBody>
      </p:sp>
      <p:sp>
        <p:nvSpPr>
          <p:cNvPr id="14" name="Content Placeholder 13"/>
          <p:cNvSpPr>
            <a:spLocks noGrp="1"/>
          </p:cNvSpPr>
          <p:nvPr>
            <p:ph idx="1"/>
          </p:nvPr>
        </p:nvSpPr>
        <p:spPr>
          <a:xfrm>
            <a:off x="3579812" y="1752599"/>
            <a:ext cx="7982744" cy="4830763"/>
          </a:xfrm>
        </p:spPr>
        <p:txBody>
          <a:bodyPr>
            <a:noAutofit/>
          </a:bodyPr>
          <a:lstStyle/>
          <a:p>
            <a:r>
              <a:rPr lang="en-US" sz="4000" dirty="0">
                <a:latin typeface="Arial" panose="020B0604020202020204" pitchFamily="34" charset="0"/>
                <a:cs typeface="Arial" panose="020B0604020202020204" pitchFamily="34" charset="0"/>
              </a:rPr>
              <a:t>Physical Layer</a:t>
            </a:r>
          </a:p>
          <a:p>
            <a:pPr lvl="1"/>
            <a:r>
              <a:rPr lang="en-US" sz="3600" dirty="0">
                <a:latin typeface="Arial" panose="020B0604020202020204" pitchFamily="34" charset="0"/>
                <a:cs typeface="Arial" panose="020B0604020202020204" pitchFamily="34" charset="0"/>
              </a:rPr>
              <a:t>Modems / Gateways / Routers</a:t>
            </a:r>
          </a:p>
          <a:p>
            <a:pPr lvl="1"/>
            <a:r>
              <a:rPr lang="en-US" sz="3600" dirty="0">
                <a:latin typeface="Arial" panose="020B0604020202020204" pitchFamily="34" charset="0"/>
                <a:cs typeface="Arial" panose="020B0604020202020204" pitchFamily="34" charset="0"/>
              </a:rPr>
              <a:t>Wi-Fi vs Hardwire</a:t>
            </a:r>
          </a:p>
          <a:p>
            <a:pPr lvl="1"/>
            <a:r>
              <a:rPr lang="en-US" sz="3600" dirty="0">
                <a:latin typeface="Arial" panose="020B0604020202020204" pitchFamily="34" charset="0"/>
                <a:cs typeface="Arial" panose="020B0604020202020204" pitchFamily="34" charset="0"/>
              </a:rPr>
              <a:t>Multiple Routers</a:t>
            </a:r>
          </a:p>
          <a:p>
            <a:pPr lvl="2"/>
            <a:r>
              <a:rPr lang="en-US" sz="3200" dirty="0">
                <a:latin typeface="Arial" panose="020B0604020202020204" pitchFamily="34" charset="0"/>
                <a:cs typeface="Arial" panose="020B0604020202020204" pitchFamily="34" charset="0"/>
              </a:rPr>
              <a:t>Creating secure separate Network subnets</a:t>
            </a:r>
          </a:p>
          <a:p>
            <a:pPr lvl="1"/>
            <a:r>
              <a:rPr lang="en-US" sz="3600" dirty="0">
                <a:latin typeface="Arial" panose="020B0604020202020204" pitchFamily="34" charset="0"/>
                <a:cs typeface="Arial" panose="020B0604020202020204" pitchFamily="34" charset="0"/>
              </a:rPr>
              <a:t>Hardware VPN</a:t>
            </a:r>
          </a:p>
        </p:txBody>
      </p:sp>
    </p:spTree>
    <p:extLst>
      <p:ext uri="{BB962C8B-B14F-4D97-AF65-F5344CB8AC3E}">
        <p14:creationId xmlns:p14="http://schemas.microsoft.com/office/powerpoint/2010/main" val="64832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18883" y="152401"/>
            <a:ext cx="10360501" cy="1066799"/>
          </a:xfrm>
        </p:spPr>
        <p:txBody>
          <a:bodyPr>
            <a:normAutofit/>
          </a:bodyPr>
          <a:lstStyle/>
          <a:p>
            <a:r>
              <a:rPr lang="en-US" sz="4400" dirty="0">
                <a:solidFill>
                  <a:schemeClr val="accent1">
                    <a:lumMod val="60000"/>
                    <a:lumOff val="40000"/>
                  </a:schemeClr>
                </a:solidFill>
                <a:latin typeface="Arial" panose="020B0604020202020204" pitchFamily="34" charset="0"/>
                <a:cs typeface="Arial" panose="020B0604020202020204" pitchFamily="34" charset="0"/>
              </a:rPr>
              <a:t>Network Software</a:t>
            </a:r>
          </a:p>
        </p:txBody>
      </p:sp>
      <p:sp>
        <p:nvSpPr>
          <p:cNvPr id="14" name="Content Placeholder 13"/>
          <p:cNvSpPr>
            <a:spLocks noGrp="1"/>
          </p:cNvSpPr>
          <p:nvPr>
            <p:ph idx="1"/>
          </p:nvPr>
        </p:nvSpPr>
        <p:spPr>
          <a:xfrm>
            <a:off x="3579812" y="1752599"/>
            <a:ext cx="7982744" cy="4830763"/>
          </a:xfrm>
        </p:spPr>
        <p:txBody>
          <a:bodyPr>
            <a:noAutofit/>
          </a:bodyPr>
          <a:lstStyle/>
          <a:p>
            <a:r>
              <a:rPr lang="en-US" sz="4000" dirty="0">
                <a:latin typeface="Arial" panose="020B0604020202020204" pitchFamily="34" charset="0"/>
                <a:cs typeface="Arial" panose="020B0604020202020204" pitchFamily="34" charset="0"/>
              </a:rPr>
              <a:t>Anti-Malware</a:t>
            </a:r>
          </a:p>
          <a:p>
            <a:r>
              <a:rPr lang="en-US" sz="4000" dirty="0">
                <a:latin typeface="Arial" panose="020B0604020202020204" pitchFamily="34" charset="0"/>
                <a:cs typeface="Arial" panose="020B0604020202020204" pitchFamily="34" charset="0"/>
              </a:rPr>
              <a:t>Anti-Spam</a:t>
            </a:r>
          </a:p>
          <a:p>
            <a:r>
              <a:rPr lang="en-US" sz="4000" dirty="0">
                <a:latin typeface="Arial" panose="020B0604020202020204" pitchFamily="34" charset="0"/>
                <a:cs typeface="Arial" panose="020B0604020202020204" pitchFamily="34" charset="0"/>
              </a:rPr>
              <a:t>Anti-Virus</a:t>
            </a:r>
          </a:p>
          <a:p>
            <a:r>
              <a:rPr lang="en-US" sz="4000" dirty="0">
                <a:latin typeface="Arial" panose="020B0604020202020204" pitchFamily="34" charset="0"/>
                <a:cs typeface="Arial" panose="020B0604020202020204" pitchFamily="34" charset="0"/>
              </a:rPr>
              <a:t>Firewall software</a:t>
            </a:r>
          </a:p>
        </p:txBody>
      </p:sp>
    </p:spTree>
    <p:extLst>
      <p:ext uri="{BB962C8B-B14F-4D97-AF65-F5344CB8AC3E}">
        <p14:creationId xmlns:p14="http://schemas.microsoft.com/office/powerpoint/2010/main" val="350654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18883" y="152401"/>
            <a:ext cx="10360501" cy="1066799"/>
          </a:xfrm>
        </p:spPr>
        <p:txBody>
          <a:bodyPr>
            <a:normAutofit/>
          </a:bodyPr>
          <a:lstStyle/>
          <a:p>
            <a:r>
              <a:rPr lang="en-US" sz="4400" dirty="0">
                <a:solidFill>
                  <a:schemeClr val="accent1">
                    <a:lumMod val="60000"/>
                    <a:lumOff val="40000"/>
                  </a:schemeClr>
                </a:solidFill>
                <a:latin typeface="Arial" panose="020B0604020202020204" pitchFamily="34" charset="0"/>
                <a:cs typeface="Arial" panose="020B0604020202020204" pitchFamily="34" charset="0"/>
              </a:rPr>
              <a:t>VPN – (Virtual Private Network)</a:t>
            </a:r>
          </a:p>
        </p:txBody>
      </p:sp>
      <p:sp>
        <p:nvSpPr>
          <p:cNvPr id="14" name="Content Placeholder 13"/>
          <p:cNvSpPr>
            <a:spLocks noGrp="1"/>
          </p:cNvSpPr>
          <p:nvPr>
            <p:ph idx="1"/>
          </p:nvPr>
        </p:nvSpPr>
        <p:spPr>
          <a:xfrm>
            <a:off x="1674812" y="1447800"/>
            <a:ext cx="9125744" cy="4830763"/>
          </a:xfrm>
        </p:spPr>
        <p:txBody>
          <a:bodyPr>
            <a:noAutofit/>
          </a:bodyPr>
          <a:lstStyle/>
          <a:p>
            <a:pPr marL="73140" indent="0">
              <a:buNone/>
            </a:pPr>
            <a:r>
              <a:rPr lang="en-US" sz="4000" dirty="0">
                <a:latin typeface="Arial" panose="020B0604020202020204" pitchFamily="34" charset="0"/>
                <a:cs typeface="Arial" panose="020B0604020202020204" pitchFamily="34" charset="0"/>
              </a:rPr>
              <a:t>The only way that we may maintain a modicum of privacy for our network traffic is to employ a Virtual Private Network (VPN). </a:t>
            </a:r>
          </a:p>
          <a:p>
            <a:pPr marL="73140" indent="0">
              <a:buNone/>
            </a:pPr>
            <a:r>
              <a:rPr lang="en-US" sz="4000" dirty="0">
                <a:latin typeface="Arial" panose="020B0604020202020204" pitchFamily="34" charset="0"/>
                <a:cs typeface="Arial" panose="020B0604020202020204" pitchFamily="34" charset="0"/>
              </a:rPr>
              <a:t>A VPN establishes a virtual pipe, shield, around your data packets as they leave your network to traverse the internet. </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283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18883" y="152401"/>
            <a:ext cx="10360501" cy="1066799"/>
          </a:xfrm>
        </p:spPr>
        <p:txBody>
          <a:bodyPr>
            <a:normAutofit/>
          </a:bodyPr>
          <a:lstStyle/>
          <a:p>
            <a:r>
              <a:rPr lang="en-US" sz="4400" dirty="0">
                <a:solidFill>
                  <a:schemeClr val="accent1">
                    <a:lumMod val="60000"/>
                    <a:lumOff val="40000"/>
                  </a:schemeClr>
                </a:solidFill>
                <a:latin typeface="Arial" panose="020B0604020202020204" pitchFamily="34" charset="0"/>
                <a:cs typeface="Arial" panose="020B0604020202020204" pitchFamily="34" charset="0"/>
              </a:rPr>
              <a:t>VPN - Hardware</a:t>
            </a:r>
          </a:p>
        </p:txBody>
      </p:sp>
      <p:sp>
        <p:nvSpPr>
          <p:cNvPr id="14" name="Content Placeholder 13"/>
          <p:cNvSpPr>
            <a:spLocks noGrp="1"/>
          </p:cNvSpPr>
          <p:nvPr>
            <p:ph idx="1"/>
          </p:nvPr>
        </p:nvSpPr>
        <p:spPr>
          <a:xfrm>
            <a:off x="2817812" y="1447800"/>
            <a:ext cx="7982744" cy="4830763"/>
          </a:xfrm>
        </p:spPr>
        <p:txBody>
          <a:bodyPr>
            <a:noAutofit/>
          </a:bodyPr>
          <a:lstStyle/>
          <a:p>
            <a:pPr marL="73140" indent="0">
              <a:buNone/>
            </a:pPr>
            <a:r>
              <a:rPr lang="en-US" sz="4000" dirty="0">
                <a:latin typeface="Arial" panose="020B0604020202020204" pitchFamily="34" charset="0"/>
                <a:cs typeface="Arial" panose="020B0604020202020204" pitchFamily="34" charset="0"/>
              </a:rPr>
              <a:t>VPN – Virtual Private Network</a:t>
            </a:r>
          </a:p>
          <a:p>
            <a:pPr lvl="1"/>
            <a:r>
              <a:rPr lang="en-US" sz="3600" dirty="0">
                <a:latin typeface="Arial" panose="020B0604020202020204" pitchFamily="34" charset="0"/>
                <a:cs typeface="Arial" panose="020B0604020202020204" pitchFamily="34" charset="0"/>
              </a:rPr>
              <a:t>End to End Point VPN Hardware</a:t>
            </a:r>
          </a:p>
          <a:p>
            <a:pPr lvl="1"/>
            <a:r>
              <a:rPr lang="en-US" sz="3600" dirty="0">
                <a:latin typeface="Arial" panose="020B0604020202020204" pitchFamily="34" charset="0"/>
                <a:cs typeface="Arial" panose="020B0604020202020204" pitchFamily="34" charset="0"/>
              </a:rPr>
              <a:t>Dedicated Device </a:t>
            </a:r>
          </a:p>
          <a:p>
            <a:pPr lvl="2"/>
            <a:r>
              <a:rPr lang="en-US" sz="3200" dirty="0">
                <a:latin typeface="Arial" panose="020B0604020202020204" pitchFamily="34" charset="0"/>
                <a:cs typeface="Arial" panose="020B0604020202020204" pitchFamily="34" charset="0"/>
              </a:rPr>
              <a:t>All functions of the VPN occur within the device</a:t>
            </a:r>
          </a:p>
          <a:p>
            <a:pPr lvl="2"/>
            <a:r>
              <a:rPr lang="en-US" sz="3200" dirty="0">
                <a:latin typeface="Arial" panose="020B0604020202020204" pitchFamily="34" charset="0"/>
                <a:cs typeface="Arial" panose="020B0604020202020204" pitchFamily="34" charset="0"/>
              </a:rPr>
              <a:t>Device actually sits between the outside WAN (Wide Area Network) and the Intranet (Inside)</a:t>
            </a:r>
          </a:p>
        </p:txBody>
      </p:sp>
    </p:spTree>
    <p:extLst>
      <p:ext uri="{BB962C8B-B14F-4D97-AF65-F5344CB8AC3E}">
        <p14:creationId xmlns:p14="http://schemas.microsoft.com/office/powerpoint/2010/main" val="289145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Shield Your Personal Data</a:t>
            </a:r>
          </a:p>
        </p:txBody>
      </p:sp>
      <p:sp>
        <p:nvSpPr>
          <p:cNvPr id="5" name="Text Placeholder 4"/>
          <p:cNvSpPr>
            <a:spLocks noGrp="1"/>
          </p:cNvSpPr>
          <p:nvPr>
            <p:ph type="body" idx="1"/>
          </p:nvPr>
        </p:nvSpPr>
        <p:spPr/>
        <p:txBody>
          <a:bodyPr>
            <a:normAutofit lnSpcReduction="10000"/>
          </a:bodyPr>
          <a:lstStyle/>
          <a:p>
            <a:r>
              <a:rPr lang="en-US" dirty="0">
                <a:latin typeface="Arial" panose="020B0604020202020204" pitchFamily="34" charset="0"/>
                <a:cs typeface="Arial" panose="020B0604020202020204" pitchFamily="34" charset="0"/>
              </a:rPr>
              <a:t>Create and alias</a:t>
            </a:r>
          </a:p>
          <a:p>
            <a:r>
              <a:rPr lang="en-US" dirty="0">
                <a:latin typeface="Arial" panose="020B0604020202020204" pitchFamily="34" charset="0"/>
                <a:cs typeface="Arial" panose="020B0604020202020204" pitchFamily="34" charset="0"/>
              </a:rPr>
              <a:t>Wherever possible avoid providing your real Info</a:t>
            </a:r>
            <a:endParaRPr lang="en-US" dirty="0"/>
          </a:p>
        </p:txBody>
      </p:sp>
    </p:spTree>
    <p:extLst>
      <p:ext uri="{BB962C8B-B14F-4D97-AF65-F5344CB8AC3E}">
        <p14:creationId xmlns:p14="http://schemas.microsoft.com/office/powerpoint/2010/main" val="426497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18883" y="152401"/>
            <a:ext cx="10360501" cy="1066799"/>
          </a:xfrm>
        </p:spPr>
        <p:txBody>
          <a:bodyPr>
            <a:normAutofit/>
          </a:bodyPr>
          <a:lstStyle/>
          <a:p>
            <a:pPr marL="73140"/>
            <a:r>
              <a:rPr lang="en-US" sz="4400" dirty="0">
                <a:latin typeface="Arial" panose="020B0604020202020204" pitchFamily="34" charset="0"/>
                <a:cs typeface="Arial" panose="020B0604020202020204" pitchFamily="34" charset="0"/>
              </a:rPr>
              <a:t>VPN – Virtual Private Network</a:t>
            </a:r>
          </a:p>
        </p:txBody>
      </p:sp>
      <p:sp>
        <p:nvSpPr>
          <p:cNvPr id="14" name="Content Placeholder 13"/>
          <p:cNvSpPr>
            <a:spLocks noGrp="1"/>
          </p:cNvSpPr>
          <p:nvPr>
            <p:ph idx="1"/>
          </p:nvPr>
        </p:nvSpPr>
        <p:spPr>
          <a:xfrm>
            <a:off x="2817812" y="1447800"/>
            <a:ext cx="7982744" cy="4830763"/>
          </a:xfrm>
        </p:spPr>
        <p:txBody>
          <a:bodyPr>
            <a:noAutofit/>
          </a:bodyPr>
          <a:lstStyle/>
          <a:p>
            <a:pPr marL="73140" indent="0">
              <a:buNone/>
            </a:pPr>
            <a:r>
              <a:rPr lang="en-US" sz="4000" dirty="0">
                <a:latin typeface="Arial" panose="020B0604020202020204" pitchFamily="34" charset="0"/>
                <a:cs typeface="Arial" panose="020B0604020202020204" pitchFamily="34" charset="0"/>
              </a:rPr>
              <a:t>A VPN creates a pipe between your device or Network Router and the other end of the VPN. The far end is typically a server or another router which then links the two together protected from sight, surveillance, or intrusion during the data transit.</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156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3AD9EA-BAC5-470D-9160-B093C2428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0012" y="185419"/>
            <a:ext cx="9144000" cy="6296025"/>
          </a:xfrm>
          <a:prstGeom prst="rect">
            <a:avLst/>
          </a:prstGeom>
        </p:spPr>
      </p:pic>
    </p:spTree>
    <p:extLst>
      <p:ext uri="{BB962C8B-B14F-4D97-AF65-F5344CB8AC3E}">
        <p14:creationId xmlns:p14="http://schemas.microsoft.com/office/powerpoint/2010/main" val="337243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18883" y="152401"/>
            <a:ext cx="10360501" cy="1066799"/>
          </a:xfrm>
        </p:spPr>
        <p:txBody>
          <a:bodyPr>
            <a:normAutofit/>
          </a:bodyPr>
          <a:lstStyle/>
          <a:p>
            <a:pPr marL="73140"/>
            <a:r>
              <a:rPr lang="en-US" sz="4400" dirty="0">
                <a:latin typeface="Arial" panose="020B0604020202020204" pitchFamily="34" charset="0"/>
                <a:cs typeface="Arial" panose="020B0604020202020204" pitchFamily="34" charset="0"/>
              </a:rPr>
              <a:t>VPN – Hides Your IP Address</a:t>
            </a:r>
          </a:p>
        </p:txBody>
      </p:sp>
      <p:sp>
        <p:nvSpPr>
          <p:cNvPr id="14" name="Content Placeholder 13"/>
          <p:cNvSpPr>
            <a:spLocks noGrp="1"/>
          </p:cNvSpPr>
          <p:nvPr>
            <p:ph idx="1"/>
          </p:nvPr>
        </p:nvSpPr>
        <p:spPr>
          <a:xfrm>
            <a:off x="2817812" y="1447800"/>
            <a:ext cx="7982744" cy="4830763"/>
          </a:xfrm>
        </p:spPr>
        <p:txBody>
          <a:bodyPr>
            <a:noAutofit/>
          </a:bodyPr>
          <a:lstStyle/>
          <a:p>
            <a:pPr marL="73140" indent="0">
              <a:buNone/>
            </a:pPr>
            <a:r>
              <a:rPr lang="en-US" sz="4000" dirty="0">
                <a:latin typeface="Arial" panose="020B0604020202020204" pitchFamily="34" charset="0"/>
                <a:cs typeface="Arial" panose="020B0604020202020204" pitchFamily="34" charset="0"/>
              </a:rPr>
              <a:t>The moment that you log onto the internet your computer begins transmitting your IP address. </a:t>
            </a:r>
          </a:p>
          <a:p>
            <a:pPr marL="73140" indent="0">
              <a:buNone/>
            </a:pPr>
            <a:r>
              <a:rPr lang="en-US" sz="4000" dirty="0">
                <a:latin typeface="Arial" panose="020B0604020202020204" pitchFamily="34" charset="0"/>
                <a:cs typeface="Arial" panose="020B0604020202020204" pitchFamily="34" charset="0"/>
              </a:rPr>
              <a:t>Your ISP logs and maintains a record of where you go, how long you stay, and what you up and download.</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902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18883" y="152401"/>
            <a:ext cx="10360501" cy="1066799"/>
          </a:xfrm>
        </p:spPr>
        <p:txBody>
          <a:bodyPr>
            <a:normAutofit/>
          </a:bodyPr>
          <a:lstStyle/>
          <a:p>
            <a:pPr marL="73140"/>
            <a:r>
              <a:rPr lang="en-US" sz="4400" dirty="0">
                <a:latin typeface="Arial" panose="020B0604020202020204" pitchFamily="34" charset="0"/>
                <a:cs typeface="Arial" panose="020B0604020202020204" pitchFamily="34" charset="0"/>
              </a:rPr>
              <a:t>VPN – Your Data Traffic is Shielded</a:t>
            </a:r>
          </a:p>
        </p:txBody>
      </p:sp>
      <p:sp>
        <p:nvSpPr>
          <p:cNvPr id="14" name="Content Placeholder 13"/>
          <p:cNvSpPr>
            <a:spLocks noGrp="1"/>
          </p:cNvSpPr>
          <p:nvPr>
            <p:ph idx="1"/>
          </p:nvPr>
        </p:nvSpPr>
        <p:spPr>
          <a:xfrm>
            <a:off x="2817812" y="1447800"/>
            <a:ext cx="7982744" cy="4830763"/>
          </a:xfrm>
        </p:spPr>
        <p:txBody>
          <a:bodyPr>
            <a:noAutofit/>
          </a:bodyPr>
          <a:lstStyle/>
          <a:p>
            <a:pPr marL="73140" indent="0">
              <a:buNone/>
            </a:pPr>
            <a:r>
              <a:rPr lang="en-US" sz="4000" dirty="0">
                <a:latin typeface="Arial" panose="020B0604020202020204" pitchFamily="34" charset="0"/>
                <a:cs typeface="Arial" panose="020B0604020202020204" pitchFamily="34" charset="0"/>
              </a:rPr>
              <a:t>You can log onto a public Wi-Fi hotspot without worry. The VPN encases your data, everything in your internet traffic in the VPN pipe.</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100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18883" y="152401"/>
            <a:ext cx="10360501" cy="1066799"/>
          </a:xfrm>
        </p:spPr>
        <p:txBody>
          <a:bodyPr>
            <a:normAutofit/>
          </a:bodyPr>
          <a:lstStyle/>
          <a:p>
            <a:pPr marL="73140"/>
            <a:r>
              <a:rPr lang="en-US" sz="4400" dirty="0">
                <a:latin typeface="Arial" panose="020B0604020202020204" pitchFamily="34" charset="0"/>
                <a:cs typeface="Arial" panose="020B0604020202020204" pitchFamily="34" charset="0"/>
              </a:rPr>
              <a:t>VPN – Everyone Needs a VPN</a:t>
            </a:r>
          </a:p>
        </p:txBody>
      </p:sp>
      <p:sp>
        <p:nvSpPr>
          <p:cNvPr id="14" name="Content Placeholder 13"/>
          <p:cNvSpPr>
            <a:spLocks noGrp="1"/>
          </p:cNvSpPr>
          <p:nvPr>
            <p:ph idx="1"/>
          </p:nvPr>
        </p:nvSpPr>
        <p:spPr>
          <a:xfrm>
            <a:off x="2208212" y="1447800"/>
            <a:ext cx="8973344" cy="4830763"/>
          </a:xfrm>
        </p:spPr>
        <p:txBody>
          <a:bodyPr>
            <a:noAutofit/>
          </a:bodyPr>
          <a:lstStyle/>
          <a:p>
            <a:pPr marL="73140" indent="0">
              <a:buNone/>
            </a:pPr>
            <a:r>
              <a:rPr lang="en-US" sz="4000" dirty="0">
                <a:latin typeface="Arial" panose="020B0604020202020204" pitchFamily="34" charset="0"/>
                <a:cs typeface="Arial" panose="020B0604020202020204" pitchFamily="34" charset="0"/>
              </a:rPr>
              <a:t>A simple, fast, reliable, and effective VPN is </a:t>
            </a:r>
            <a:r>
              <a:rPr lang="en-US" sz="4000" dirty="0" err="1">
                <a:latin typeface="Arial" panose="020B0604020202020204" pitchFamily="34" charset="0"/>
                <a:cs typeface="Arial" panose="020B0604020202020204" pitchFamily="34" charset="0"/>
              </a:rPr>
              <a:t>NordVPN</a:t>
            </a:r>
            <a:endParaRPr lang="en-US" sz="4000" dirty="0">
              <a:latin typeface="Arial" panose="020B0604020202020204" pitchFamily="34" charset="0"/>
              <a:cs typeface="Arial" panose="020B0604020202020204" pitchFamily="34" charset="0"/>
            </a:endParaRPr>
          </a:p>
          <a:p>
            <a:pPr marL="73140" indent="0" algn="ctr">
              <a:buNone/>
            </a:pPr>
            <a:r>
              <a:rPr lang="en-US" sz="4000" dirty="0">
                <a:latin typeface="Arial" panose="020B0604020202020204" pitchFamily="34" charset="0"/>
                <a:cs typeface="Arial" panose="020B0604020202020204" pitchFamily="34" charset="0"/>
              </a:rPr>
              <a:t>( nordvpn.com )</a:t>
            </a:r>
          </a:p>
          <a:p>
            <a:pPr marL="73140" indent="0">
              <a:buNone/>
            </a:pPr>
            <a:r>
              <a:rPr lang="en-US" sz="4000" dirty="0">
                <a:latin typeface="Arial" panose="020B0604020202020204" pitchFamily="34" charset="0"/>
                <a:cs typeface="Arial" panose="020B0604020202020204" pitchFamily="34" charset="0"/>
              </a:rPr>
              <a:t>It has a no log policy, provides Tor over VPN, has an Automatic Kill Switch, Provides unlimited throughput, double data encryption, and unrestricted internet.</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089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18883" y="152401"/>
            <a:ext cx="10360501" cy="1066799"/>
          </a:xfrm>
        </p:spPr>
        <p:txBody>
          <a:bodyPr>
            <a:normAutofit/>
          </a:bodyPr>
          <a:lstStyle/>
          <a:p>
            <a:pPr marL="73140"/>
            <a:r>
              <a:rPr lang="en-US" sz="4400" dirty="0">
                <a:latin typeface="Arial" panose="020B0604020202020204" pitchFamily="34" charset="0"/>
                <a:cs typeface="Arial" panose="020B0604020202020204" pitchFamily="34" charset="0"/>
              </a:rPr>
              <a:t>VPN – Seamless Use After Setup</a:t>
            </a:r>
          </a:p>
        </p:txBody>
      </p:sp>
      <p:sp>
        <p:nvSpPr>
          <p:cNvPr id="14" name="Content Placeholder 13"/>
          <p:cNvSpPr>
            <a:spLocks noGrp="1"/>
          </p:cNvSpPr>
          <p:nvPr>
            <p:ph idx="1"/>
          </p:nvPr>
        </p:nvSpPr>
        <p:spPr>
          <a:xfrm>
            <a:off x="2208212" y="1447800"/>
            <a:ext cx="8973344" cy="4830763"/>
          </a:xfrm>
        </p:spPr>
        <p:txBody>
          <a:bodyPr>
            <a:noAutofit/>
          </a:bodyPr>
          <a:lstStyle/>
          <a:p>
            <a:pPr marL="73140" indent="0">
              <a:buNone/>
            </a:pPr>
            <a:r>
              <a:rPr lang="en-US" sz="4000" dirty="0">
                <a:latin typeface="Arial" panose="020B0604020202020204" pitchFamily="34" charset="0"/>
                <a:cs typeface="Arial" panose="020B0604020202020204" pitchFamily="34" charset="0"/>
              </a:rPr>
              <a:t>After the initial installation and configuration, you use the internet as usual.</a:t>
            </a:r>
          </a:p>
          <a:p>
            <a:pPr marL="73140" indent="0">
              <a:buNone/>
            </a:pPr>
            <a:r>
              <a:rPr lang="en-US" sz="4000" dirty="0">
                <a:latin typeface="Arial" panose="020B0604020202020204" pitchFamily="34" charset="0"/>
                <a:cs typeface="Arial" panose="020B0604020202020204" pitchFamily="34" charset="0"/>
              </a:rPr>
              <a:t>The VPN encases your traffic between your system and the VPN server. </a:t>
            </a:r>
          </a:p>
          <a:p>
            <a:pPr marL="73140" indent="0">
              <a:buNone/>
            </a:pPr>
            <a:r>
              <a:rPr lang="en-US" sz="4000" dirty="0">
                <a:latin typeface="Arial" panose="020B0604020202020204" pitchFamily="34" charset="0"/>
                <a:cs typeface="Arial" panose="020B0604020202020204" pitchFamily="34" charset="0"/>
              </a:rPr>
              <a:t>The traffic then goes out on the internet and back in kind.</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165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Arial" panose="020B0604020202020204" pitchFamily="34" charset="0"/>
                <a:cs typeface="Arial" panose="020B0604020202020204" pitchFamily="34" charset="0"/>
              </a:rPr>
              <a:t>Devices at Threat</a:t>
            </a:r>
          </a:p>
        </p:txBody>
      </p:sp>
      <p:sp>
        <p:nvSpPr>
          <p:cNvPr id="5" name="Text Placeholder 4"/>
          <p:cNvSpPr>
            <a:spLocks noGrp="1"/>
          </p:cNvSpPr>
          <p:nvPr>
            <p:ph type="body" idx="1"/>
          </p:nvPr>
        </p:nvSpPr>
        <p:spPr/>
        <p:txBody>
          <a:bodyPr/>
          <a:lstStyle/>
          <a:p>
            <a:r>
              <a:rPr lang="en-US" dirty="0"/>
              <a:t>Common points of intrusion</a:t>
            </a:r>
          </a:p>
        </p:txBody>
      </p:sp>
    </p:spTree>
    <p:extLst>
      <p:ext uri="{BB962C8B-B14F-4D97-AF65-F5344CB8AC3E}">
        <p14:creationId xmlns:p14="http://schemas.microsoft.com/office/powerpoint/2010/main" val="263305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18883" y="152401"/>
            <a:ext cx="10360501" cy="1066799"/>
          </a:xfrm>
        </p:spPr>
        <p:txBody>
          <a:bodyPr>
            <a:normAutofit/>
          </a:bodyPr>
          <a:lstStyle/>
          <a:p>
            <a:r>
              <a:rPr lang="en-US" sz="4400" dirty="0">
                <a:solidFill>
                  <a:schemeClr val="accent1">
                    <a:lumMod val="60000"/>
                    <a:lumOff val="40000"/>
                  </a:schemeClr>
                </a:solidFill>
                <a:latin typeface="Arial" panose="020B0604020202020204" pitchFamily="34" charset="0"/>
                <a:cs typeface="Arial" panose="020B0604020202020204" pitchFamily="34" charset="0"/>
              </a:rPr>
              <a:t>Computer &amp; Key Network Devices</a:t>
            </a:r>
          </a:p>
        </p:txBody>
      </p:sp>
      <p:sp>
        <p:nvSpPr>
          <p:cNvPr id="14" name="Content Placeholder 13"/>
          <p:cNvSpPr>
            <a:spLocks noGrp="1"/>
          </p:cNvSpPr>
          <p:nvPr>
            <p:ph idx="1"/>
          </p:nvPr>
        </p:nvSpPr>
        <p:spPr>
          <a:xfrm>
            <a:off x="3579812" y="1371601"/>
            <a:ext cx="7982744" cy="5211762"/>
          </a:xfrm>
        </p:spPr>
        <p:txBody>
          <a:bodyPr>
            <a:noAutofit/>
          </a:bodyPr>
          <a:lstStyle/>
          <a:p>
            <a:r>
              <a:rPr lang="en-US" sz="4000" dirty="0">
                <a:latin typeface="Arial" panose="020B0604020202020204" pitchFamily="34" charset="0"/>
                <a:cs typeface="Arial" panose="020B0604020202020204" pitchFamily="34" charset="0"/>
              </a:rPr>
              <a:t>Desktop Computers</a:t>
            </a:r>
          </a:p>
          <a:p>
            <a:r>
              <a:rPr lang="en-US" sz="4000" dirty="0">
                <a:latin typeface="Arial" panose="020B0604020202020204" pitchFamily="34" charset="0"/>
                <a:cs typeface="Arial" panose="020B0604020202020204" pitchFamily="34" charset="0"/>
              </a:rPr>
              <a:t>Laptops</a:t>
            </a:r>
          </a:p>
          <a:p>
            <a:r>
              <a:rPr lang="en-US" sz="4000" dirty="0">
                <a:latin typeface="Arial" panose="020B0604020202020204" pitchFamily="34" charset="0"/>
                <a:cs typeface="Arial" panose="020B0604020202020204" pitchFamily="34" charset="0"/>
              </a:rPr>
              <a:t>Tablets</a:t>
            </a:r>
          </a:p>
          <a:p>
            <a:r>
              <a:rPr lang="en-US" sz="4000" dirty="0">
                <a:latin typeface="Arial" panose="020B0604020202020204" pitchFamily="34" charset="0"/>
                <a:cs typeface="Arial" panose="020B0604020202020204" pitchFamily="34" charset="0"/>
              </a:rPr>
              <a:t>Routers</a:t>
            </a:r>
          </a:p>
          <a:p>
            <a:r>
              <a:rPr lang="en-US" sz="4000" dirty="0">
                <a:latin typeface="Arial" panose="020B0604020202020204" pitchFamily="34" charset="0"/>
                <a:cs typeface="Arial" panose="020B0604020202020204" pitchFamily="34" charset="0"/>
              </a:rPr>
              <a:t>Wi-Fi Routers, Extenders, Bridges</a:t>
            </a:r>
          </a:p>
          <a:p>
            <a:r>
              <a:rPr lang="en-US" sz="4000" dirty="0">
                <a:latin typeface="Arial" panose="020B0604020202020204" pitchFamily="34" charset="0"/>
                <a:cs typeface="Arial" panose="020B0604020202020204" pitchFamily="34" charset="0"/>
              </a:rPr>
              <a:t>High Speed Internet Modems</a:t>
            </a:r>
          </a:p>
        </p:txBody>
      </p:sp>
    </p:spTree>
    <p:extLst>
      <p:ext uri="{BB962C8B-B14F-4D97-AF65-F5344CB8AC3E}">
        <p14:creationId xmlns:p14="http://schemas.microsoft.com/office/powerpoint/2010/main" val="116663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18883" y="152401"/>
            <a:ext cx="10360501" cy="1066799"/>
          </a:xfrm>
        </p:spPr>
        <p:txBody>
          <a:bodyPr>
            <a:normAutofit/>
          </a:bodyPr>
          <a:lstStyle/>
          <a:p>
            <a:r>
              <a:rPr lang="en-US" sz="4400" dirty="0">
                <a:solidFill>
                  <a:schemeClr val="accent1">
                    <a:lumMod val="60000"/>
                    <a:lumOff val="40000"/>
                  </a:schemeClr>
                </a:solidFill>
                <a:latin typeface="Arial" panose="020B0604020202020204" pitchFamily="34" charset="0"/>
                <a:cs typeface="Arial" panose="020B0604020202020204" pitchFamily="34" charset="0"/>
              </a:rPr>
              <a:t>Communication Devices</a:t>
            </a:r>
          </a:p>
        </p:txBody>
      </p:sp>
      <p:sp>
        <p:nvSpPr>
          <p:cNvPr id="14" name="Content Placeholder 13"/>
          <p:cNvSpPr>
            <a:spLocks noGrp="1"/>
          </p:cNvSpPr>
          <p:nvPr>
            <p:ph idx="1"/>
          </p:nvPr>
        </p:nvSpPr>
        <p:spPr>
          <a:xfrm>
            <a:off x="3579812" y="1752599"/>
            <a:ext cx="7982744" cy="4830763"/>
          </a:xfrm>
        </p:spPr>
        <p:txBody>
          <a:bodyPr>
            <a:noAutofit/>
          </a:bodyPr>
          <a:lstStyle/>
          <a:p>
            <a:r>
              <a:rPr lang="en-US" sz="4000" dirty="0">
                <a:latin typeface="Arial" panose="020B0604020202020204" pitchFamily="34" charset="0"/>
                <a:cs typeface="Arial" panose="020B0604020202020204" pitchFamily="34" charset="0"/>
              </a:rPr>
              <a:t>Cellular Telephones</a:t>
            </a:r>
          </a:p>
          <a:p>
            <a:pPr lvl="1"/>
            <a:r>
              <a:rPr lang="en-US" sz="3600" dirty="0">
                <a:latin typeface="Arial" panose="020B0604020202020204" pitchFamily="34" charset="0"/>
                <a:cs typeface="Arial" panose="020B0604020202020204" pitchFamily="34" charset="0"/>
              </a:rPr>
              <a:t>Burner Phones</a:t>
            </a:r>
          </a:p>
          <a:p>
            <a:pPr lvl="1"/>
            <a:r>
              <a:rPr lang="en-US" sz="3600" dirty="0">
                <a:latin typeface="Arial" panose="020B0604020202020204" pitchFamily="34" charset="0"/>
                <a:cs typeface="Arial" panose="020B0604020202020204" pitchFamily="34" charset="0"/>
              </a:rPr>
              <a:t>Used Phones</a:t>
            </a:r>
          </a:p>
          <a:p>
            <a:pPr lvl="1"/>
            <a:r>
              <a:rPr lang="en-US" sz="3600" dirty="0">
                <a:latin typeface="Arial" panose="020B0604020202020204" pitchFamily="34" charset="0"/>
                <a:cs typeface="Arial" panose="020B0604020202020204" pitchFamily="34" charset="0"/>
              </a:rPr>
              <a:t>Smart Watches</a:t>
            </a:r>
          </a:p>
          <a:p>
            <a:r>
              <a:rPr lang="en-US" sz="4000" dirty="0">
                <a:latin typeface="Arial" panose="020B0604020202020204" pitchFamily="34" charset="0"/>
                <a:cs typeface="Arial" panose="020B0604020202020204" pitchFamily="34" charset="0"/>
              </a:rPr>
              <a:t>Wireless and Internet Intercoms</a:t>
            </a:r>
          </a:p>
        </p:txBody>
      </p:sp>
    </p:spTree>
    <p:extLst>
      <p:ext uri="{BB962C8B-B14F-4D97-AF65-F5344CB8AC3E}">
        <p14:creationId xmlns:p14="http://schemas.microsoft.com/office/powerpoint/2010/main" val="2516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18883" y="152401"/>
            <a:ext cx="10360501" cy="1066799"/>
          </a:xfrm>
        </p:spPr>
        <p:txBody>
          <a:bodyPr>
            <a:normAutofit/>
          </a:bodyPr>
          <a:lstStyle/>
          <a:p>
            <a:r>
              <a:rPr lang="en-US" sz="4400" dirty="0">
                <a:solidFill>
                  <a:schemeClr val="accent1">
                    <a:lumMod val="60000"/>
                    <a:lumOff val="40000"/>
                  </a:schemeClr>
                </a:solidFill>
                <a:latin typeface="Arial" panose="020B0604020202020204" pitchFamily="34" charset="0"/>
                <a:cs typeface="Arial" panose="020B0604020202020204" pitchFamily="34" charset="0"/>
              </a:rPr>
              <a:t>Network Backbone Devices</a:t>
            </a:r>
          </a:p>
        </p:txBody>
      </p:sp>
      <p:sp>
        <p:nvSpPr>
          <p:cNvPr id="14" name="Content Placeholder 13"/>
          <p:cNvSpPr>
            <a:spLocks noGrp="1"/>
          </p:cNvSpPr>
          <p:nvPr>
            <p:ph idx="1"/>
          </p:nvPr>
        </p:nvSpPr>
        <p:spPr>
          <a:xfrm>
            <a:off x="3579812" y="1752599"/>
            <a:ext cx="7982744" cy="4830763"/>
          </a:xfrm>
        </p:spPr>
        <p:txBody>
          <a:bodyPr>
            <a:noAutofit/>
          </a:bodyPr>
          <a:lstStyle/>
          <a:p>
            <a:r>
              <a:rPr lang="pt-BR" sz="4000" dirty="0">
                <a:latin typeface="Arial" panose="020B0604020202020204" pitchFamily="34" charset="0"/>
                <a:cs typeface="Arial" panose="020B0604020202020204" pitchFamily="34" charset="0"/>
              </a:rPr>
              <a:t>Cable Modem</a:t>
            </a:r>
          </a:p>
          <a:p>
            <a:r>
              <a:rPr lang="pt-BR" sz="4000" dirty="0">
                <a:latin typeface="Arial" panose="020B0604020202020204" pitchFamily="34" charset="0"/>
                <a:cs typeface="Arial" panose="020B0604020202020204" pitchFamily="34" charset="0"/>
              </a:rPr>
              <a:t>Gateways</a:t>
            </a:r>
          </a:p>
          <a:p>
            <a:r>
              <a:rPr lang="pt-BR" sz="4000" dirty="0">
                <a:latin typeface="Arial" panose="020B0604020202020204" pitchFamily="34" charset="0"/>
                <a:cs typeface="Arial" panose="020B0604020202020204" pitchFamily="34" charset="0"/>
              </a:rPr>
              <a:t>Routers</a:t>
            </a:r>
          </a:p>
          <a:p>
            <a:r>
              <a:rPr lang="pt-BR" sz="4000" dirty="0">
                <a:latin typeface="Arial" panose="020B0604020202020204" pitchFamily="34" charset="0"/>
                <a:cs typeface="Arial" panose="020B0604020202020204" pitchFamily="34" charset="0"/>
              </a:rPr>
              <a:t>Wi-Fi</a:t>
            </a:r>
          </a:p>
          <a:p>
            <a:pPr lvl="1"/>
            <a:r>
              <a:rPr lang="pt-BR" sz="3600" dirty="0">
                <a:latin typeface="Arial" panose="020B0604020202020204" pitchFamily="34" charset="0"/>
                <a:cs typeface="Arial" panose="020B0604020202020204" pitchFamily="34" charset="0"/>
              </a:rPr>
              <a:t>Wi-Fi Extenders</a:t>
            </a:r>
          </a:p>
          <a:p>
            <a:pPr lvl="1"/>
            <a:r>
              <a:rPr lang="pt-BR" sz="3600" dirty="0">
                <a:latin typeface="Arial" panose="020B0604020202020204" pitchFamily="34" charset="0"/>
                <a:cs typeface="Arial" panose="020B0604020202020204" pitchFamily="34" charset="0"/>
              </a:rPr>
              <a:t>Access Points</a:t>
            </a:r>
          </a:p>
        </p:txBody>
      </p:sp>
    </p:spTree>
    <p:extLst>
      <p:ext uri="{BB962C8B-B14F-4D97-AF65-F5344CB8AC3E}">
        <p14:creationId xmlns:p14="http://schemas.microsoft.com/office/powerpoint/2010/main" val="381850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6613" y="152401"/>
            <a:ext cx="11049000" cy="761999"/>
          </a:xfrm>
        </p:spPr>
        <p:txBody>
          <a:bodyPr>
            <a:normAutofit/>
          </a:bodyPr>
          <a:lstStyle/>
          <a:p>
            <a:pPr marL="73140"/>
            <a:r>
              <a:rPr lang="en-US" sz="4400" dirty="0">
                <a:latin typeface="Arial" panose="020B0604020202020204" pitchFamily="34" charset="0"/>
                <a:cs typeface="Arial" panose="020B0604020202020204" pitchFamily="34" charset="0"/>
              </a:rPr>
              <a:t>Your are Your First Line of Defense</a:t>
            </a:r>
          </a:p>
        </p:txBody>
      </p:sp>
      <p:sp>
        <p:nvSpPr>
          <p:cNvPr id="14" name="Content Placeholder 13"/>
          <p:cNvSpPr>
            <a:spLocks noGrp="1"/>
          </p:cNvSpPr>
          <p:nvPr>
            <p:ph idx="1"/>
          </p:nvPr>
        </p:nvSpPr>
        <p:spPr>
          <a:xfrm>
            <a:off x="1674812" y="1295401"/>
            <a:ext cx="10287000" cy="4572000"/>
          </a:xfrm>
        </p:spPr>
        <p:txBody>
          <a:bodyPr>
            <a:noAutofit/>
          </a:bodyPr>
          <a:lstStyle/>
          <a:p>
            <a:r>
              <a:rPr lang="en-US" sz="3600" dirty="0">
                <a:latin typeface="Arial" panose="020B0604020202020204" pitchFamily="34" charset="0"/>
                <a:cs typeface="Arial" panose="020B0604020202020204" pitchFamily="34" charset="0"/>
              </a:rPr>
              <a:t>Never offer information</a:t>
            </a:r>
          </a:p>
          <a:p>
            <a:pPr lvl="1"/>
            <a:r>
              <a:rPr lang="en-US" sz="3600" dirty="0">
                <a:latin typeface="Arial" panose="020B0604020202020204" pitchFamily="34" charset="0"/>
                <a:cs typeface="Arial" panose="020B0604020202020204" pitchFamily="34" charset="0"/>
              </a:rPr>
              <a:t>Forget the “win a free trip” “bingo cards”</a:t>
            </a:r>
          </a:p>
          <a:p>
            <a:r>
              <a:rPr lang="en-US" sz="3600" dirty="0">
                <a:latin typeface="Arial" panose="020B0604020202020204" pitchFamily="34" charset="0"/>
                <a:cs typeface="Arial" panose="020B0604020202020204" pitchFamily="34" charset="0"/>
              </a:rPr>
              <a:t>Unless connected to a legal or financial transaction provide the info of an established alias</a:t>
            </a:r>
          </a:p>
          <a:p>
            <a:r>
              <a:rPr lang="en-US" sz="3600" dirty="0">
                <a:latin typeface="Arial" panose="020B0604020202020204" pitchFamily="34" charset="0"/>
                <a:cs typeface="Arial" panose="020B0604020202020204" pitchFamily="34" charset="0"/>
              </a:rPr>
              <a:t>Never provide your cellphone number</a:t>
            </a:r>
          </a:p>
          <a:p>
            <a:pPr marL="0" indent="0">
              <a:buNone/>
            </a:pPr>
            <a:endParaRPr lang="en-US" dirty="0"/>
          </a:p>
        </p:txBody>
      </p:sp>
    </p:spTree>
    <p:extLst>
      <p:ext uri="{BB962C8B-B14F-4D97-AF65-F5344CB8AC3E}">
        <p14:creationId xmlns:p14="http://schemas.microsoft.com/office/powerpoint/2010/main" val="336955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18883" y="152401"/>
            <a:ext cx="10360501" cy="1066799"/>
          </a:xfrm>
        </p:spPr>
        <p:txBody>
          <a:bodyPr>
            <a:normAutofit/>
          </a:bodyPr>
          <a:lstStyle/>
          <a:p>
            <a:r>
              <a:rPr lang="en-US" sz="4400" dirty="0">
                <a:solidFill>
                  <a:schemeClr val="accent1">
                    <a:lumMod val="60000"/>
                    <a:lumOff val="40000"/>
                  </a:schemeClr>
                </a:solidFill>
                <a:latin typeface="Arial" panose="020B0604020202020204" pitchFamily="34" charset="0"/>
                <a:cs typeface="Arial" panose="020B0604020202020204" pitchFamily="34" charset="0"/>
              </a:rPr>
              <a:t>Multimedia Devices</a:t>
            </a:r>
          </a:p>
        </p:txBody>
      </p:sp>
      <p:sp>
        <p:nvSpPr>
          <p:cNvPr id="14" name="Content Placeholder 13"/>
          <p:cNvSpPr>
            <a:spLocks noGrp="1"/>
          </p:cNvSpPr>
          <p:nvPr>
            <p:ph idx="1"/>
          </p:nvPr>
        </p:nvSpPr>
        <p:spPr>
          <a:xfrm>
            <a:off x="3579812" y="1752599"/>
            <a:ext cx="7982744" cy="4830763"/>
          </a:xfrm>
        </p:spPr>
        <p:txBody>
          <a:bodyPr>
            <a:noAutofit/>
          </a:bodyPr>
          <a:lstStyle/>
          <a:p>
            <a:r>
              <a:rPr lang="en-US" sz="4000" dirty="0">
                <a:latin typeface="Arial" panose="020B0604020202020204" pitchFamily="34" charset="0"/>
                <a:cs typeface="Arial" panose="020B0604020202020204" pitchFamily="34" charset="0"/>
              </a:rPr>
              <a:t>Smart TV’s</a:t>
            </a:r>
          </a:p>
          <a:p>
            <a:r>
              <a:rPr lang="en-US" sz="4000" dirty="0">
                <a:latin typeface="Arial" panose="020B0604020202020204" pitchFamily="34" charset="0"/>
                <a:cs typeface="Arial" panose="020B0604020202020204" pitchFamily="34" charset="0"/>
              </a:rPr>
              <a:t>Roku</a:t>
            </a:r>
          </a:p>
          <a:p>
            <a:r>
              <a:rPr lang="en-US" sz="4000" dirty="0">
                <a:latin typeface="Arial" panose="020B0604020202020204" pitchFamily="34" charset="0"/>
                <a:cs typeface="Arial" panose="020B0604020202020204" pitchFamily="34" charset="0"/>
              </a:rPr>
              <a:t>Amazon Fire</a:t>
            </a:r>
          </a:p>
          <a:p>
            <a:r>
              <a:rPr lang="en-US" sz="4000" dirty="0">
                <a:latin typeface="Arial" panose="020B0604020202020204" pitchFamily="34" charset="0"/>
                <a:cs typeface="Arial" panose="020B0604020202020204" pitchFamily="34" charset="0"/>
              </a:rPr>
              <a:t>Google Chromecast</a:t>
            </a:r>
          </a:p>
          <a:p>
            <a:r>
              <a:rPr lang="en-US" sz="4000" dirty="0">
                <a:latin typeface="Arial" panose="020B0604020202020204" pitchFamily="34" charset="0"/>
                <a:cs typeface="Arial" panose="020B0604020202020204" pitchFamily="34" charset="0"/>
              </a:rPr>
              <a:t>Apple TV</a:t>
            </a:r>
          </a:p>
          <a:p>
            <a:r>
              <a:rPr lang="en-US" sz="4000" dirty="0">
                <a:latin typeface="Arial" panose="020B0604020202020204" pitchFamily="34" charset="0"/>
                <a:cs typeface="Arial" panose="020B0604020202020204" pitchFamily="34" charset="0"/>
              </a:rPr>
              <a:t>Android Third Party TV Devices</a:t>
            </a:r>
          </a:p>
        </p:txBody>
      </p:sp>
    </p:spTree>
    <p:extLst>
      <p:ext uri="{BB962C8B-B14F-4D97-AF65-F5344CB8AC3E}">
        <p14:creationId xmlns:p14="http://schemas.microsoft.com/office/powerpoint/2010/main" val="140073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18883" y="152401"/>
            <a:ext cx="10360501" cy="1066799"/>
          </a:xfrm>
        </p:spPr>
        <p:txBody>
          <a:bodyPr>
            <a:normAutofit/>
          </a:bodyPr>
          <a:lstStyle/>
          <a:p>
            <a:r>
              <a:rPr lang="en-US" sz="4400" dirty="0">
                <a:solidFill>
                  <a:schemeClr val="accent1">
                    <a:lumMod val="60000"/>
                    <a:lumOff val="40000"/>
                  </a:schemeClr>
                </a:solidFill>
                <a:latin typeface="Arial" panose="020B0604020202020204" pitchFamily="34" charset="0"/>
                <a:cs typeface="Arial" panose="020B0604020202020204" pitchFamily="34" charset="0"/>
              </a:rPr>
              <a:t>Connected (Eavesdropping) Devices</a:t>
            </a:r>
          </a:p>
        </p:txBody>
      </p:sp>
      <p:sp>
        <p:nvSpPr>
          <p:cNvPr id="14" name="Content Placeholder 13"/>
          <p:cNvSpPr>
            <a:spLocks noGrp="1"/>
          </p:cNvSpPr>
          <p:nvPr>
            <p:ph idx="1"/>
          </p:nvPr>
        </p:nvSpPr>
        <p:spPr>
          <a:xfrm>
            <a:off x="3579812" y="1752599"/>
            <a:ext cx="7982744" cy="4830763"/>
          </a:xfrm>
        </p:spPr>
        <p:txBody>
          <a:bodyPr>
            <a:noAutofit/>
          </a:bodyPr>
          <a:lstStyle/>
          <a:p>
            <a:r>
              <a:rPr lang="en-US" sz="4000" dirty="0">
                <a:latin typeface="Arial" panose="020B0604020202020204" pitchFamily="34" charset="0"/>
                <a:cs typeface="Arial" panose="020B0604020202020204" pitchFamily="34" charset="0"/>
              </a:rPr>
              <a:t>Alexa</a:t>
            </a:r>
          </a:p>
          <a:p>
            <a:r>
              <a:rPr lang="en-US" sz="4000" dirty="0">
                <a:latin typeface="Arial" panose="020B0604020202020204" pitchFamily="34" charset="0"/>
                <a:cs typeface="Arial" panose="020B0604020202020204" pitchFamily="34" charset="0"/>
              </a:rPr>
              <a:t>Google Home</a:t>
            </a:r>
          </a:p>
          <a:p>
            <a:r>
              <a:rPr lang="en-US" sz="4000" dirty="0">
                <a:latin typeface="Arial" panose="020B0604020202020204" pitchFamily="34" charset="0"/>
                <a:cs typeface="Arial" panose="020B0604020202020204" pitchFamily="34" charset="0"/>
              </a:rPr>
              <a:t>Apple </a:t>
            </a:r>
            <a:r>
              <a:rPr lang="en-US" sz="4000" dirty="0" err="1">
                <a:latin typeface="Arial" panose="020B0604020202020204" pitchFamily="34" charset="0"/>
                <a:cs typeface="Arial" panose="020B0604020202020204" pitchFamily="34" charset="0"/>
              </a:rPr>
              <a:t>Homepod</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70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18883" y="152401"/>
            <a:ext cx="10360501" cy="1066799"/>
          </a:xfrm>
        </p:spPr>
        <p:txBody>
          <a:bodyPr>
            <a:normAutofit/>
          </a:bodyPr>
          <a:lstStyle/>
          <a:p>
            <a:r>
              <a:rPr lang="en-US" sz="4400" dirty="0">
                <a:solidFill>
                  <a:schemeClr val="accent1">
                    <a:lumMod val="60000"/>
                    <a:lumOff val="40000"/>
                  </a:schemeClr>
                </a:solidFill>
                <a:latin typeface="Arial" panose="020B0604020202020204" pitchFamily="34" charset="0"/>
                <a:cs typeface="Arial" panose="020B0604020202020204" pitchFamily="34" charset="0"/>
              </a:rPr>
              <a:t>Personal Monitoring (Tracking) Devices</a:t>
            </a:r>
          </a:p>
        </p:txBody>
      </p:sp>
      <p:sp>
        <p:nvSpPr>
          <p:cNvPr id="14" name="Content Placeholder 13"/>
          <p:cNvSpPr>
            <a:spLocks noGrp="1"/>
          </p:cNvSpPr>
          <p:nvPr>
            <p:ph idx="1"/>
          </p:nvPr>
        </p:nvSpPr>
        <p:spPr>
          <a:xfrm>
            <a:off x="3579812" y="1752599"/>
            <a:ext cx="7982744" cy="4830763"/>
          </a:xfrm>
        </p:spPr>
        <p:txBody>
          <a:bodyPr>
            <a:noAutofit/>
          </a:bodyPr>
          <a:lstStyle/>
          <a:p>
            <a:r>
              <a:rPr lang="en-US" sz="4000" dirty="0">
                <a:latin typeface="Arial" panose="020B0604020202020204" pitchFamily="34" charset="0"/>
                <a:cs typeface="Arial" panose="020B0604020202020204" pitchFamily="34" charset="0"/>
              </a:rPr>
              <a:t>Fitbit (Fitness Monitors)</a:t>
            </a:r>
          </a:p>
          <a:p>
            <a:r>
              <a:rPr lang="en-US" sz="4000" dirty="0">
                <a:latin typeface="Arial" panose="020B0604020202020204" pitchFamily="34" charset="0"/>
                <a:cs typeface="Arial" panose="020B0604020202020204" pitchFamily="34" charset="0"/>
              </a:rPr>
              <a:t>RFID Tracker</a:t>
            </a:r>
          </a:p>
          <a:p>
            <a:r>
              <a:rPr lang="en-US" sz="4000" dirty="0">
                <a:latin typeface="Arial" panose="020B0604020202020204" pitchFamily="34" charset="0"/>
                <a:cs typeface="Arial" panose="020B0604020202020204" pitchFamily="34" charset="0"/>
              </a:rPr>
              <a:t>Child Tracker</a:t>
            </a:r>
          </a:p>
          <a:p>
            <a:r>
              <a:rPr lang="en-US" sz="4000" dirty="0">
                <a:latin typeface="Arial" panose="020B0604020202020204" pitchFamily="34" charset="0"/>
                <a:cs typeface="Arial" panose="020B0604020202020204" pitchFamily="34" charset="0"/>
              </a:rPr>
              <a:t>GPS Tracker</a:t>
            </a:r>
          </a:p>
        </p:txBody>
      </p:sp>
    </p:spTree>
    <p:extLst>
      <p:ext uri="{BB962C8B-B14F-4D97-AF65-F5344CB8AC3E}">
        <p14:creationId xmlns:p14="http://schemas.microsoft.com/office/powerpoint/2010/main" val="292672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18883" y="152401"/>
            <a:ext cx="10360501" cy="1066799"/>
          </a:xfrm>
        </p:spPr>
        <p:txBody>
          <a:bodyPr>
            <a:normAutofit/>
          </a:bodyPr>
          <a:lstStyle/>
          <a:p>
            <a:r>
              <a:rPr lang="en-US" sz="4400" dirty="0">
                <a:solidFill>
                  <a:schemeClr val="accent1">
                    <a:lumMod val="60000"/>
                    <a:lumOff val="40000"/>
                  </a:schemeClr>
                </a:solidFill>
                <a:latin typeface="Arial" panose="020B0604020202020204" pitchFamily="34" charset="0"/>
                <a:cs typeface="Arial" panose="020B0604020202020204" pitchFamily="34" charset="0"/>
              </a:rPr>
              <a:t>Surveillance Devices</a:t>
            </a:r>
          </a:p>
        </p:txBody>
      </p:sp>
      <p:sp>
        <p:nvSpPr>
          <p:cNvPr id="14" name="Content Placeholder 13"/>
          <p:cNvSpPr>
            <a:spLocks noGrp="1"/>
          </p:cNvSpPr>
          <p:nvPr>
            <p:ph idx="1"/>
          </p:nvPr>
        </p:nvSpPr>
        <p:spPr>
          <a:xfrm>
            <a:off x="3579812" y="1752599"/>
            <a:ext cx="7982744" cy="4830763"/>
          </a:xfrm>
        </p:spPr>
        <p:txBody>
          <a:bodyPr>
            <a:noAutofit/>
          </a:bodyPr>
          <a:lstStyle/>
          <a:p>
            <a:r>
              <a:rPr lang="en-US" sz="4000" dirty="0">
                <a:latin typeface="Arial" panose="020B0604020202020204" pitchFamily="34" charset="0"/>
                <a:cs typeface="Arial" panose="020B0604020202020204" pitchFamily="34" charset="0"/>
              </a:rPr>
              <a:t>Ring Doorbells (or similar)</a:t>
            </a:r>
          </a:p>
          <a:p>
            <a:r>
              <a:rPr lang="en-US" sz="4000" dirty="0">
                <a:latin typeface="Arial" panose="020B0604020202020204" pitchFamily="34" charset="0"/>
                <a:cs typeface="Arial" panose="020B0604020202020204" pitchFamily="34" charset="0"/>
              </a:rPr>
              <a:t>Wireless CCTV Cameras</a:t>
            </a:r>
          </a:p>
          <a:p>
            <a:r>
              <a:rPr lang="en-US" sz="4000" dirty="0">
                <a:latin typeface="Arial" panose="020B0604020202020204" pitchFamily="34" charset="0"/>
                <a:cs typeface="Arial" panose="020B0604020202020204" pitchFamily="34" charset="0"/>
              </a:rPr>
              <a:t>Wireless Baby Room Monitors</a:t>
            </a:r>
          </a:p>
        </p:txBody>
      </p:sp>
    </p:spTree>
    <p:extLst>
      <p:ext uri="{BB962C8B-B14F-4D97-AF65-F5344CB8AC3E}">
        <p14:creationId xmlns:p14="http://schemas.microsoft.com/office/powerpoint/2010/main" val="364089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3AD9EA-BAC5-470D-9160-B093C2428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0012" y="0"/>
            <a:ext cx="9144000" cy="6666863"/>
          </a:xfrm>
          <a:prstGeom prst="rect">
            <a:avLst/>
          </a:prstGeom>
        </p:spPr>
      </p:pic>
    </p:spTree>
    <p:extLst>
      <p:ext uri="{BB962C8B-B14F-4D97-AF65-F5344CB8AC3E}">
        <p14:creationId xmlns:p14="http://schemas.microsoft.com/office/powerpoint/2010/main" val="331088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18883" y="152401"/>
            <a:ext cx="10360501" cy="1066799"/>
          </a:xfrm>
        </p:spPr>
        <p:txBody>
          <a:bodyPr>
            <a:normAutofit/>
          </a:bodyPr>
          <a:lstStyle/>
          <a:p>
            <a:r>
              <a:rPr lang="en-US" sz="4400" dirty="0">
                <a:solidFill>
                  <a:schemeClr val="accent1">
                    <a:lumMod val="60000"/>
                    <a:lumOff val="40000"/>
                  </a:schemeClr>
                </a:solidFill>
                <a:latin typeface="Arial" panose="020B0604020202020204" pitchFamily="34" charset="0"/>
                <a:cs typeface="Arial" panose="020B0604020202020204" pitchFamily="34" charset="0"/>
              </a:rPr>
              <a:t>IOT Devices (Internet of Things)</a:t>
            </a:r>
          </a:p>
        </p:txBody>
      </p:sp>
      <p:sp>
        <p:nvSpPr>
          <p:cNvPr id="14" name="Content Placeholder 13"/>
          <p:cNvSpPr>
            <a:spLocks noGrp="1"/>
          </p:cNvSpPr>
          <p:nvPr>
            <p:ph idx="1"/>
          </p:nvPr>
        </p:nvSpPr>
        <p:spPr>
          <a:xfrm>
            <a:off x="3579812" y="1752599"/>
            <a:ext cx="7982744" cy="4830763"/>
          </a:xfrm>
        </p:spPr>
        <p:txBody>
          <a:bodyPr>
            <a:noAutofit/>
          </a:bodyPr>
          <a:lstStyle/>
          <a:p>
            <a:r>
              <a:rPr lang="en-US" sz="4000" dirty="0">
                <a:latin typeface="Arial" panose="020B0604020202020204" pitchFamily="34" charset="0"/>
                <a:cs typeface="Arial" panose="020B0604020202020204" pitchFamily="34" charset="0"/>
              </a:rPr>
              <a:t>Washing Machines</a:t>
            </a:r>
          </a:p>
          <a:p>
            <a:r>
              <a:rPr lang="en-US" sz="4000" dirty="0">
                <a:latin typeface="Arial" panose="020B0604020202020204" pitchFamily="34" charset="0"/>
                <a:cs typeface="Arial" panose="020B0604020202020204" pitchFamily="34" charset="0"/>
              </a:rPr>
              <a:t>Clothes Dryers</a:t>
            </a:r>
          </a:p>
          <a:p>
            <a:r>
              <a:rPr lang="en-US" sz="4000" dirty="0">
                <a:latin typeface="Arial" panose="020B0604020202020204" pitchFamily="34" charset="0"/>
                <a:cs typeface="Arial" panose="020B0604020202020204" pitchFamily="34" charset="0"/>
              </a:rPr>
              <a:t>Refrigerators</a:t>
            </a:r>
          </a:p>
          <a:p>
            <a:r>
              <a:rPr lang="en-US" sz="4000" dirty="0">
                <a:latin typeface="Arial" panose="020B0604020202020204" pitchFamily="34" charset="0"/>
                <a:cs typeface="Arial" panose="020B0604020202020204" pitchFamily="34" charset="0"/>
              </a:rPr>
              <a:t>Coffee Makers</a:t>
            </a:r>
          </a:p>
          <a:p>
            <a:r>
              <a:rPr lang="en-US" sz="4000" dirty="0">
                <a:latin typeface="Arial" panose="020B0604020202020204" pitchFamily="34" charset="0"/>
                <a:cs typeface="Arial" panose="020B0604020202020204" pitchFamily="34" charset="0"/>
              </a:rPr>
              <a:t>Robot Vacuum Cleaners</a:t>
            </a:r>
          </a:p>
          <a:p>
            <a:pPr lvl="1"/>
            <a:r>
              <a:rPr lang="en-US" sz="3600" dirty="0">
                <a:solidFill>
                  <a:srgbClr val="FF0000"/>
                </a:solidFill>
                <a:latin typeface="Arial" panose="020B0604020202020204" pitchFamily="34" charset="0"/>
                <a:cs typeface="Arial" panose="020B0604020202020204" pitchFamily="34" charset="0"/>
              </a:rPr>
              <a:t>They map the interior of your home</a:t>
            </a:r>
          </a:p>
          <a:p>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53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18883" y="152401"/>
            <a:ext cx="10360501" cy="1066799"/>
          </a:xfrm>
        </p:spPr>
        <p:txBody>
          <a:bodyPr>
            <a:normAutofit/>
          </a:bodyPr>
          <a:lstStyle/>
          <a:p>
            <a:r>
              <a:rPr lang="en-US" sz="4400" dirty="0">
                <a:solidFill>
                  <a:schemeClr val="accent1">
                    <a:lumMod val="60000"/>
                    <a:lumOff val="40000"/>
                  </a:schemeClr>
                </a:solidFill>
                <a:latin typeface="Arial" panose="020B0604020202020204" pitchFamily="34" charset="0"/>
                <a:cs typeface="Arial" panose="020B0604020202020204" pitchFamily="34" charset="0"/>
              </a:rPr>
              <a:t>Vehicle Electronics Devices</a:t>
            </a:r>
          </a:p>
        </p:txBody>
      </p:sp>
      <p:sp>
        <p:nvSpPr>
          <p:cNvPr id="14" name="Content Placeholder 13"/>
          <p:cNvSpPr>
            <a:spLocks noGrp="1"/>
          </p:cNvSpPr>
          <p:nvPr>
            <p:ph idx="1"/>
          </p:nvPr>
        </p:nvSpPr>
        <p:spPr>
          <a:xfrm>
            <a:off x="2284412" y="1524000"/>
            <a:ext cx="7982744" cy="4378643"/>
          </a:xfrm>
        </p:spPr>
        <p:txBody>
          <a:bodyPr>
            <a:noAutofit/>
          </a:bodyPr>
          <a:lstStyle/>
          <a:p>
            <a:r>
              <a:rPr lang="en-US" sz="4000" dirty="0">
                <a:latin typeface="Arial" panose="020B0604020202020204" pitchFamily="34" charset="0"/>
                <a:cs typeface="Arial" panose="020B0604020202020204" pitchFamily="34" charset="0"/>
              </a:rPr>
              <a:t>On-Star, eCall, MyLink, Lexus Link, Dashtop Mobile, MVEDR</a:t>
            </a:r>
          </a:p>
          <a:p>
            <a:r>
              <a:rPr lang="en-US" sz="3600" dirty="0">
                <a:latin typeface="Arial" panose="020B0604020202020204" pitchFamily="34" charset="0"/>
                <a:cs typeface="Arial" panose="020B0604020202020204" pitchFamily="34" charset="0"/>
              </a:rPr>
              <a:t>Advanced Automatic Collision Notification</a:t>
            </a:r>
          </a:p>
          <a:p>
            <a:r>
              <a:rPr lang="en-US" sz="3600" dirty="0">
                <a:latin typeface="Arial" panose="020B0604020202020204" pitchFamily="34" charset="0"/>
                <a:cs typeface="Arial" panose="020B0604020202020204" pitchFamily="34" charset="0"/>
              </a:rPr>
              <a:t>GPS tracking unit</a:t>
            </a:r>
          </a:p>
          <a:p>
            <a:r>
              <a:rPr lang="en-US" sz="3600" dirty="0">
                <a:latin typeface="Arial" panose="020B0604020202020204" pitchFamily="34" charset="0"/>
                <a:cs typeface="Arial" panose="020B0604020202020204" pitchFamily="34" charset="0"/>
              </a:rPr>
              <a:t>LoJack</a:t>
            </a:r>
          </a:p>
          <a:p>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775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18883" y="152401"/>
            <a:ext cx="10360501" cy="1066799"/>
          </a:xfrm>
        </p:spPr>
        <p:txBody>
          <a:bodyPr>
            <a:normAutofit/>
          </a:bodyPr>
          <a:lstStyle/>
          <a:p>
            <a:r>
              <a:rPr lang="en-US" sz="4400" dirty="0">
                <a:solidFill>
                  <a:schemeClr val="accent1">
                    <a:lumMod val="60000"/>
                    <a:lumOff val="40000"/>
                  </a:schemeClr>
                </a:solidFill>
                <a:latin typeface="Arial" panose="020B0604020202020204" pitchFamily="34" charset="0"/>
                <a:cs typeface="Arial" panose="020B0604020202020204" pitchFamily="34" charset="0"/>
              </a:rPr>
              <a:t>Home Monitoring Devices</a:t>
            </a:r>
          </a:p>
        </p:txBody>
      </p:sp>
      <p:sp>
        <p:nvSpPr>
          <p:cNvPr id="14" name="Content Placeholder 13"/>
          <p:cNvSpPr>
            <a:spLocks noGrp="1"/>
          </p:cNvSpPr>
          <p:nvPr>
            <p:ph idx="1"/>
          </p:nvPr>
        </p:nvSpPr>
        <p:spPr>
          <a:xfrm>
            <a:off x="3579812" y="1752599"/>
            <a:ext cx="7982744" cy="4830763"/>
          </a:xfrm>
        </p:spPr>
        <p:txBody>
          <a:bodyPr>
            <a:noAutofit/>
          </a:bodyPr>
          <a:lstStyle/>
          <a:p>
            <a:r>
              <a:rPr lang="en-US" sz="4000" dirty="0">
                <a:latin typeface="Arial" panose="020B0604020202020204" pitchFamily="34" charset="0"/>
                <a:cs typeface="Arial" panose="020B0604020202020204" pitchFamily="34" charset="0"/>
              </a:rPr>
              <a:t>Electric Usage</a:t>
            </a:r>
          </a:p>
          <a:p>
            <a:r>
              <a:rPr lang="en-US" sz="4000" dirty="0">
                <a:latin typeface="Arial" panose="020B0604020202020204" pitchFamily="34" charset="0"/>
                <a:cs typeface="Arial" panose="020B0604020202020204" pitchFamily="34" charset="0"/>
              </a:rPr>
              <a:t>Thermostat (Heat/AC)</a:t>
            </a:r>
          </a:p>
          <a:p>
            <a:r>
              <a:rPr lang="en-US" sz="4000" dirty="0">
                <a:latin typeface="Arial" panose="020B0604020202020204" pitchFamily="34" charset="0"/>
                <a:cs typeface="Arial" panose="020B0604020202020204" pitchFamily="34" charset="0"/>
              </a:rPr>
              <a:t>Water Usage</a:t>
            </a:r>
          </a:p>
          <a:p>
            <a:endParaRPr lang="en-US" sz="4000" dirty="0">
              <a:latin typeface="Arial" panose="020B0604020202020204" pitchFamily="34" charset="0"/>
              <a:cs typeface="Arial" panose="020B0604020202020204" pitchFamily="34" charset="0"/>
            </a:endParaRPr>
          </a:p>
          <a:p>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087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914161" y="228601"/>
            <a:ext cx="10360501" cy="990600"/>
          </a:xfrm>
        </p:spPr>
        <p:txBody>
          <a:bodyPr>
            <a:normAutofit/>
          </a:bodyPr>
          <a:lstStyle/>
          <a:p>
            <a:r>
              <a:rPr lang="en-US" sz="4000" b="1" dirty="0">
                <a:solidFill>
                  <a:schemeClr val="accent1">
                    <a:lumMod val="60000"/>
                    <a:lumOff val="40000"/>
                  </a:schemeClr>
                </a:solidFill>
                <a:latin typeface="Arial" panose="020B0604020202020204" pitchFamily="34" charset="0"/>
                <a:cs typeface="Arial" panose="020B0604020202020204" pitchFamily="34" charset="0"/>
              </a:rPr>
              <a:t>TED</a:t>
            </a:r>
            <a:r>
              <a:rPr lang="en-US" sz="1800" b="1" dirty="0">
                <a:solidFill>
                  <a:schemeClr val="accent1">
                    <a:lumMod val="60000"/>
                    <a:lumOff val="40000"/>
                  </a:schemeClr>
                </a:solidFill>
                <a:latin typeface="Arial" panose="020B0604020202020204" pitchFamily="34" charset="0"/>
                <a:cs typeface="Arial" panose="020B0604020202020204" pitchFamily="34" charset="0"/>
              </a:rPr>
              <a:t>® </a:t>
            </a:r>
            <a:r>
              <a:rPr lang="en-US" sz="4000" b="1" dirty="0">
                <a:solidFill>
                  <a:schemeClr val="accent1">
                    <a:lumMod val="60000"/>
                    <a:lumOff val="40000"/>
                  </a:schemeClr>
                </a:solidFill>
                <a:latin typeface="Arial" panose="020B0604020202020204" pitchFamily="34" charset="0"/>
                <a:cs typeface="Arial" panose="020B0604020202020204" pitchFamily="34" charset="0"/>
              </a:rPr>
              <a:t> - The Energy Detective </a:t>
            </a:r>
            <a:endParaRPr lang="en-US" sz="1800" b="1" dirty="0">
              <a:solidFill>
                <a:schemeClr val="accent1">
                  <a:lumMod val="60000"/>
                  <a:lumOff val="40000"/>
                </a:schemeClr>
              </a:solidFill>
              <a:latin typeface="Arial" panose="020B0604020202020204" pitchFamily="34" charset="0"/>
              <a:cs typeface="Arial" panose="020B0604020202020204" pitchFamily="34" charset="0"/>
            </a:endParaRPr>
          </a:p>
        </p:txBody>
      </p:sp>
      <p:sp>
        <p:nvSpPr>
          <p:cNvPr id="14" name="Content Placeholder 13"/>
          <p:cNvSpPr>
            <a:spLocks noGrp="1"/>
          </p:cNvSpPr>
          <p:nvPr>
            <p:ph idx="1"/>
          </p:nvPr>
        </p:nvSpPr>
        <p:spPr>
          <a:xfrm>
            <a:off x="1827212" y="1676399"/>
            <a:ext cx="10134600" cy="4419601"/>
          </a:xfrm>
        </p:spPr>
        <p:txBody>
          <a:bodyPr>
            <a:normAutofit/>
          </a:bodyPr>
          <a:lstStyle/>
          <a:p>
            <a:pPr marL="0" indent="0">
              <a:buNone/>
            </a:pPr>
            <a:r>
              <a:rPr lang="en-US" sz="3200" dirty="0"/>
              <a:t>Comprehensive and user-friendly, The Energy Detective (TED) delivers an all-in-one sophisticated solution to help you </a:t>
            </a:r>
            <a:r>
              <a:rPr lang="en-US" sz="3200" dirty="0">
                <a:solidFill>
                  <a:srgbClr val="FF0000"/>
                </a:solidFill>
              </a:rPr>
              <a:t>track your electricity usage from anywhere, in real-time</a:t>
            </a:r>
            <a:r>
              <a:rPr lang="en-US" sz="3200" dirty="0"/>
              <a:t>. TED operates in multiple functions as an in-home monitor for all of your energy outlets to help you perform your own home energy audit on voltage and power expenditures.</a:t>
            </a:r>
          </a:p>
        </p:txBody>
      </p:sp>
    </p:spTree>
    <p:extLst>
      <p:ext uri="{BB962C8B-B14F-4D97-AF65-F5344CB8AC3E}">
        <p14:creationId xmlns:p14="http://schemas.microsoft.com/office/powerpoint/2010/main" val="356611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914161" y="228601"/>
            <a:ext cx="10971451" cy="990600"/>
          </a:xfrm>
        </p:spPr>
        <p:txBody>
          <a:bodyPr>
            <a:normAutofit/>
          </a:bodyPr>
          <a:lstStyle/>
          <a:p>
            <a:r>
              <a:rPr lang="en-US" sz="4000" b="1" dirty="0">
                <a:solidFill>
                  <a:schemeClr val="accent1">
                    <a:lumMod val="60000"/>
                    <a:lumOff val="40000"/>
                  </a:schemeClr>
                </a:solidFill>
                <a:latin typeface="Arial" panose="020B0604020202020204" pitchFamily="34" charset="0"/>
                <a:cs typeface="Arial" panose="020B0604020202020204" pitchFamily="34" charset="0"/>
              </a:rPr>
              <a:t>User Friendly = Wide Open &amp; Easy to Hack</a:t>
            </a:r>
          </a:p>
        </p:txBody>
      </p:sp>
      <p:sp>
        <p:nvSpPr>
          <p:cNvPr id="14" name="Content Placeholder 13"/>
          <p:cNvSpPr>
            <a:spLocks noGrp="1"/>
          </p:cNvSpPr>
          <p:nvPr>
            <p:ph idx="1"/>
          </p:nvPr>
        </p:nvSpPr>
        <p:spPr>
          <a:xfrm>
            <a:off x="1903412" y="1676400"/>
            <a:ext cx="9675972" cy="4259069"/>
          </a:xfrm>
        </p:spPr>
        <p:txBody>
          <a:bodyPr>
            <a:normAutofit/>
          </a:bodyPr>
          <a:lstStyle/>
          <a:p>
            <a:r>
              <a:rPr lang="en-US" sz="3200" dirty="0">
                <a:latin typeface="Arial" panose="020B0604020202020204" pitchFamily="34" charset="0"/>
                <a:cs typeface="Arial" panose="020B0604020202020204" pitchFamily="34" charset="0"/>
              </a:rPr>
              <a:t>Humans are lazy. </a:t>
            </a:r>
          </a:p>
          <a:p>
            <a:r>
              <a:rPr lang="en-US" sz="3200" dirty="0">
                <a:latin typeface="Arial" panose="020B0604020202020204" pitchFamily="34" charset="0"/>
                <a:cs typeface="Arial" panose="020B0604020202020204" pitchFamily="34" charset="0"/>
              </a:rPr>
              <a:t>They want simple and tech free</a:t>
            </a:r>
          </a:p>
          <a:p>
            <a:r>
              <a:rPr lang="en-US" sz="3200" dirty="0">
                <a:latin typeface="Arial" panose="020B0604020202020204" pitchFamily="34" charset="0"/>
                <a:cs typeface="Arial" panose="020B0604020202020204" pitchFamily="34" charset="0"/>
              </a:rPr>
              <a:t>Tech was slow to be adopted until they made computers like toasters and handheld computers into telephones</a:t>
            </a:r>
          </a:p>
          <a:p>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398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6613" y="152401"/>
            <a:ext cx="11049000" cy="761999"/>
          </a:xfrm>
        </p:spPr>
        <p:txBody>
          <a:bodyPr>
            <a:normAutofit/>
          </a:bodyPr>
          <a:lstStyle/>
          <a:p>
            <a:pPr marL="73140"/>
            <a:r>
              <a:rPr lang="en-US" sz="4400" dirty="0">
                <a:latin typeface="Arial" panose="020B0604020202020204" pitchFamily="34" charset="0"/>
                <a:cs typeface="Arial" panose="020B0604020202020204" pitchFamily="34" charset="0"/>
              </a:rPr>
              <a:t>Separate Your Phone Number from </a:t>
            </a:r>
          </a:p>
        </p:txBody>
      </p:sp>
      <p:sp>
        <p:nvSpPr>
          <p:cNvPr id="14" name="Content Placeholder 13"/>
          <p:cNvSpPr>
            <a:spLocks noGrp="1"/>
          </p:cNvSpPr>
          <p:nvPr>
            <p:ph idx="1"/>
          </p:nvPr>
        </p:nvSpPr>
        <p:spPr>
          <a:xfrm>
            <a:off x="912812" y="1143000"/>
            <a:ext cx="10991533" cy="5257801"/>
          </a:xfrm>
        </p:spPr>
        <p:txBody>
          <a:bodyPr>
            <a:noAutofit/>
          </a:bodyPr>
          <a:lstStyle/>
          <a:p>
            <a:pPr marL="0" indent="0">
              <a:buNone/>
            </a:pPr>
            <a:r>
              <a:rPr lang="en-US" sz="3600" dirty="0"/>
              <a:t>Burnerapp.com subscriptions come with 1 or 3 auto-renewing lines, and unlimited calls/texts/pics. </a:t>
            </a:r>
          </a:p>
          <a:p>
            <a:pPr marL="0" indent="0">
              <a:buNone/>
            </a:pPr>
            <a:endParaRPr lang="en-US" sz="3600" dirty="0"/>
          </a:p>
          <a:p>
            <a:pPr marL="0" indent="0">
              <a:buNone/>
            </a:pPr>
            <a:r>
              <a:rPr lang="en-US" sz="3600" b="1" dirty="0"/>
              <a:t>1 Line Subscription Monthly</a:t>
            </a:r>
            <a:r>
              <a:rPr lang="en-US" sz="3600" dirty="0"/>
              <a:t> - $4.99/</a:t>
            </a:r>
            <a:r>
              <a:rPr lang="en-US" sz="3600" dirty="0" err="1"/>
              <a:t>mo</a:t>
            </a:r>
            <a:endParaRPr lang="en-US" sz="3600" dirty="0"/>
          </a:p>
          <a:p>
            <a:pPr marL="0" indent="0">
              <a:buNone/>
            </a:pPr>
            <a:r>
              <a:rPr lang="en-US" sz="3600" b="1" dirty="0"/>
              <a:t>3 Line Subscription Monthly</a:t>
            </a:r>
            <a:r>
              <a:rPr lang="en-US" sz="3600" dirty="0"/>
              <a:t> - $14.99/</a:t>
            </a:r>
            <a:r>
              <a:rPr lang="en-US" sz="3600" dirty="0" err="1"/>
              <a:t>mo</a:t>
            </a:r>
            <a:endParaRPr lang="en-US" sz="3600" dirty="0"/>
          </a:p>
          <a:p>
            <a:pPr marL="0" indent="0">
              <a:buNone/>
            </a:pPr>
            <a:r>
              <a:rPr lang="en-US" sz="3600" b="1" dirty="0"/>
              <a:t>1 Line Subscription Yearly</a:t>
            </a:r>
            <a:r>
              <a:rPr lang="en-US" sz="3600" dirty="0"/>
              <a:t> - $47.99/</a:t>
            </a:r>
            <a:r>
              <a:rPr lang="en-US" sz="3600" dirty="0" err="1"/>
              <a:t>yr</a:t>
            </a:r>
            <a:r>
              <a:rPr lang="en-US" sz="3600" dirty="0"/>
              <a:t> ($3.99/</a:t>
            </a:r>
            <a:r>
              <a:rPr lang="en-US" sz="3600" dirty="0" err="1"/>
              <a:t>mo</a:t>
            </a:r>
            <a:r>
              <a:rPr lang="en-US" sz="3600" dirty="0"/>
              <a:t>) - 20% discount</a:t>
            </a:r>
          </a:p>
          <a:p>
            <a:pPr marL="0" indent="0">
              <a:buNone/>
            </a:pPr>
            <a:r>
              <a:rPr lang="en-US" sz="3600" b="1" dirty="0"/>
              <a:t>3 Line Subscription Yearly</a:t>
            </a:r>
            <a:r>
              <a:rPr lang="en-US" sz="3600" dirty="0"/>
              <a:t> - $139.99/</a:t>
            </a:r>
            <a:r>
              <a:rPr lang="en-US" sz="3600" dirty="0" err="1"/>
              <a:t>yr</a:t>
            </a:r>
            <a:r>
              <a:rPr lang="en-US" sz="3600" dirty="0"/>
              <a:t> ($11.67/</a:t>
            </a:r>
            <a:r>
              <a:rPr lang="en-US" sz="3600" dirty="0" err="1"/>
              <a:t>mo</a:t>
            </a:r>
            <a:r>
              <a:rPr lang="en-US" sz="3600" dirty="0"/>
              <a:t>) -</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187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914161" y="228601"/>
            <a:ext cx="10971451" cy="990600"/>
          </a:xfrm>
        </p:spPr>
        <p:txBody>
          <a:bodyPr>
            <a:normAutofit/>
          </a:bodyPr>
          <a:lstStyle/>
          <a:p>
            <a:r>
              <a:rPr lang="en-US" sz="4000" b="1" dirty="0">
                <a:solidFill>
                  <a:schemeClr val="accent1">
                    <a:lumMod val="60000"/>
                    <a:lumOff val="40000"/>
                  </a:schemeClr>
                </a:solidFill>
                <a:latin typeface="Arial" panose="020B0604020202020204" pitchFamily="34" charset="0"/>
                <a:cs typeface="Arial" panose="020B0604020202020204" pitchFamily="34" charset="0"/>
              </a:rPr>
              <a:t>Beware the “Recommended Install”</a:t>
            </a:r>
          </a:p>
        </p:txBody>
      </p:sp>
      <p:pic>
        <p:nvPicPr>
          <p:cNvPr id="5" name="Picture 4">
            <a:extLst>
              <a:ext uri="{FF2B5EF4-FFF2-40B4-BE49-F238E27FC236}">
                <a16:creationId xmlns:a16="http://schemas.microsoft.com/office/drawing/2014/main" id="{2024098A-B4C0-46F0-9D44-9C9068054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812" y="1295400"/>
            <a:ext cx="9829800" cy="5381751"/>
          </a:xfrm>
          <a:prstGeom prst="rect">
            <a:avLst/>
          </a:prstGeom>
        </p:spPr>
      </p:pic>
    </p:spTree>
    <p:extLst>
      <p:ext uri="{BB962C8B-B14F-4D97-AF65-F5344CB8AC3E}">
        <p14:creationId xmlns:p14="http://schemas.microsoft.com/office/powerpoint/2010/main" val="275463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914161" y="228601"/>
            <a:ext cx="10360501" cy="990600"/>
          </a:xfrm>
        </p:spPr>
        <p:txBody>
          <a:bodyPr>
            <a:normAutofit/>
          </a:bodyPr>
          <a:lstStyle/>
          <a:p>
            <a:r>
              <a:rPr lang="en-US" sz="4000" b="1" dirty="0">
                <a:solidFill>
                  <a:schemeClr val="accent1">
                    <a:lumMod val="60000"/>
                    <a:lumOff val="40000"/>
                  </a:schemeClr>
                </a:solidFill>
                <a:latin typeface="Arial" panose="020B0604020202020204" pitchFamily="34" charset="0"/>
                <a:cs typeface="Arial" panose="020B0604020202020204" pitchFamily="34" charset="0"/>
              </a:rPr>
              <a:t>The Threat That You Know</a:t>
            </a:r>
            <a:endParaRPr lang="en-US" sz="1800" b="1" dirty="0">
              <a:solidFill>
                <a:schemeClr val="accent1">
                  <a:lumMod val="60000"/>
                  <a:lumOff val="40000"/>
                </a:schemeClr>
              </a:solidFill>
              <a:latin typeface="Arial" panose="020B0604020202020204" pitchFamily="34" charset="0"/>
              <a:cs typeface="Arial" panose="020B0604020202020204" pitchFamily="34" charset="0"/>
            </a:endParaRPr>
          </a:p>
        </p:txBody>
      </p:sp>
      <p:sp>
        <p:nvSpPr>
          <p:cNvPr id="14" name="Content Placeholder 13"/>
          <p:cNvSpPr>
            <a:spLocks noGrp="1"/>
          </p:cNvSpPr>
          <p:nvPr>
            <p:ph idx="1"/>
          </p:nvPr>
        </p:nvSpPr>
        <p:spPr>
          <a:xfrm>
            <a:off x="1827212" y="1676399"/>
            <a:ext cx="10134600" cy="4419601"/>
          </a:xfrm>
        </p:spPr>
        <p:txBody>
          <a:bodyPr>
            <a:normAutofit/>
          </a:bodyPr>
          <a:lstStyle/>
          <a:p>
            <a:pPr marL="0" indent="0">
              <a:buNone/>
            </a:pPr>
            <a:r>
              <a:rPr lang="en-US" sz="3200" dirty="0"/>
              <a:t>Most IOT devices are touted as “user friendly”. The term user friendly should normally be interpreted as low security and on the “cloud.” </a:t>
            </a:r>
          </a:p>
          <a:p>
            <a:pPr marL="0" indent="0">
              <a:buNone/>
            </a:pPr>
            <a:r>
              <a:rPr lang="en-US" sz="3200" dirty="0"/>
              <a:t>User agreements allow the primary purveyor to “share” your personal usage patterns, data, user names, passwords, and much more for a price. </a:t>
            </a:r>
          </a:p>
          <a:p>
            <a:pPr marL="0" indent="0">
              <a:buNone/>
            </a:pPr>
            <a:r>
              <a:rPr lang="en-US" sz="3200" dirty="0"/>
              <a:t>Let’s explore how the cloud works.</a:t>
            </a:r>
          </a:p>
        </p:txBody>
      </p:sp>
    </p:spTree>
    <p:extLst>
      <p:ext uri="{BB962C8B-B14F-4D97-AF65-F5344CB8AC3E}">
        <p14:creationId xmlns:p14="http://schemas.microsoft.com/office/powerpoint/2010/main" val="231866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914161" y="228601"/>
            <a:ext cx="10360501" cy="990600"/>
          </a:xfrm>
        </p:spPr>
        <p:txBody>
          <a:bodyPr>
            <a:normAutofit/>
          </a:bodyPr>
          <a:lstStyle/>
          <a:p>
            <a:r>
              <a:rPr lang="en-US" sz="4000" b="1" dirty="0">
                <a:solidFill>
                  <a:schemeClr val="accent1">
                    <a:lumMod val="60000"/>
                    <a:lumOff val="40000"/>
                  </a:schemeClr>
                </a:solidFill>
                <a:latin typeface="Arial" panose="020B0604020202020204" pitchFamily="34" charset="0"/>
                <a:cs typeface="Arial" panose="020B0604020202020204" pitchFamily="34" charset="0"/>
              </a:rPr>
              <a:t>The Cloud is a Honey Pot</a:t>
            </a:r>
            <a:endParaRPr lang="en-US" sz="1800" b="1" dirty="0">
              <a:solidFill>
                <a:schemeClr val="accent1">
                  <a:lumMod val="60000"/>
                  <a:lumOff val="40000"/>
                </a:schemeClr>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F812DA3-E159-4794-B52C-56DA88219090}"/>
              </a:ext>
            </a:extLst>
          </p:cNvPr>
          <p:cNvPicPr>
            <a:picLocks noChangeAspect="1"/>
          </p:cNvPicPr>
          <p:nvPr/>
        </p:nvPicPr>
        <p:blipFill rotWithShape="1">
          <a:blip r:embed="rId2">
            <a:extLst>
              <a:ext uri="{28A0092B-C50C-407E-A947-70E740481C1C}">
                <a14:useLocalDpi xmlns:a14="http://schemas.microsoft.com/office/drawing/2010/main" val="0"/>
              </a:ext>
            </a:extLst>
          </a:blip>
          <a:srcRect l="7594" r="-2"/>
          <a:stretch/>
        </p:blipFill>
        <p:spPr>
          <a:xfrm>
            <a:off x="2555368" y="1447800"/>
            <a:ext cx="6675120" cy="4876800"/>
          </a:xfrm>
          <a:prstGeom prst="rect">
            <a:avLst/>
          </a:prstGeom>
        </p:spPr>
      </p:pic>
    </p:spTree>
    <p:extLst>
      <p:ext uri="{BB962C8B-B14F-4D97-AF65-F5344CB8AC3E}">
        <p14:creationId xmlns:p14="http://schemas.microsoft.com/office/powerpoint/2010/main" val="103361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914161" y="228601"/>
            <a:ext cx="10360501" cy="990600"/>
          </a:xfrm>
        </p:spPr>
        <p:txBody>
          <a:bodyPr>
            <a:normAutofit/>
          </a:bodyPr>
          <a:lstStyle/>
          <a:p>
            <a:r>
              <a:rPr lang="en-US" sz="4000" b="1" dirty="0">
                <a:solidFill>
                  <a:schemeClr val="accent1">
                    <a:lumMod val="60000"/>
                    <a:lumOff val="40000"/>
                  </a:schemeClr>
                </a:solidFill>
                <a:latin typeface="Arial" panose="020B0604020202020204" pitchFamily="34" charset="0"/>
                <a:cs typeface="Arial" panose="020B0604020202020204" pitchFamily="34" charset="0"/>
              </a:rPr>
              <a:t>The Cloud is a Honey Pot</a:t>
            </a:r>
            <a:endParaRPr lang="en-US" sz="1800" b="1" dirty="0">
              <a:solidFill>
                <a:schemeClr val="accent1">
                  <a:lumMod val="60000"/>
                  <a:lumOff val="40000"/>
                </a:schemeClr>
              </a:solidFill>
              <a:latin typeface="Arial" panose="020B0604020202020204" pitchFamily="34" charset="0"/>
              <a:cs typeface="Arial" panose="020B0604020202020204" pitchFamily="34" charset="0"/>
            </a:endParaRPr>
          </a:p>
        </p:txBody>
      </p:sp>
      <p:sp>
        <p:nvSpPr>
          <p:cNvPr id="14" name="Content Placeholder 13"/>
          <p:cNvSpPr>
            <a:spLocks noGrp="1"/>
          </p:cNvSpPr>
          <p:nvPr>
            <p:ph idx="1"/>
          </p:nvPr>
        </p:nvSpPr>
        <p:spPr>
          <a:xfrm>
            <a:off x="836612" y="1600200"/>
            <a:ext cx="5791200" cy="5029199"/>
          </a:xfrm>
        </p:spPr>
        <p:txBody>
          <a:bodyPr>
            <a:normAutofit/>
          </a:bodyPr>
          <a:lstStyle/>
          <a:p>
            <a:pPr marL="0" indent="0">
              <a:buNone/>
            </a:pPr>
            <a:r>
              <a:rPr lang="en-US" sz="3200" dirty="0"/>
              <a:t>Network security specialists use the term Honey Pot to describe a large amount of data stored in a single location. </a:t>
            </a:r>
          </a:p>
          <a:p>
            <a:pPr marL="0" indent="0">
              <a:buNone/>
            </a:pPr>
            <a:r>
              <a:rPr lang="en-US" sz="3200" dirty="0"/>
              <a:t>Amazon Cloud Services, Apple iCloud, or Google Cloud aggregate unfathomable amounts of data from millions of sources and store them on a single sever farm.</a:t>
            </a:r>
            <a:endParaRPr lang="en-US" sz="2800" dirty="0"/>
          </a:p>
        </p:txBody>
      </p:sp>
      <p:pic>
        <p:nvPicPr>
          <p:cNvPr id="3" name="Picture 2">
            <a:extLst>
              <a:ext uri="{FF2B5EF4-FFF2-40B4-BE49-F238E27FC236}">
                <a16:creationId xmlns:a16="http://schemas.microsoft.com/office/drawing/2014/main" id="{2F812DA3-E159-4794-B52C-56DA882190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5612" y="1424387"/>
            <a:ext cx="3663200" cy="5194852"/>
          </a:xfrm>
          <a:prstGeom prst="rect">
            <a:avLst/>
          </a:prstGeom>
        </p:spPr>
      </p:pic>
    </p:spTree>
    <p:extLst>
      <p:ext uri="{BB962C8B-B14F-4D97-AF65-F5344CB8AC3E}">
        <p14:creationId xmlns:p14="http://schemas.microsoft.com/office/powerpoint/2010/main" val="2187802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914161" y="228601"/>
            <a:ext cx="10360501" cy="761999"/>
          </a:xfrm>
        </p:spPr>
        <p:txBody>
          <a:bodyPr>
            <a:normAutofit/>
          </a:bodyPr>
          <a:lstStyle/>
          <a:p>
            <a:r>
              <a:rPr lang="en-US" sz="4000" b="1" dirty="0">
                <a:solidFill>
                  <a:schemeClr val="accent1">
                    <a:lumMod val="60000"/>
                    <a:lumOff val="40000"/>
                  </a:schemeClr>
                </a:solidFill>
                <a:latin typeface="Arial" panose="020B0604020202020204" pitchFamily="34" charset="0"/>
                <a:cs typeface="Arial" panose="020B0604020202020204" pitchFamily="34" charset="0"/>
              </a:rPr>
              <a:t>The Network (Cloud) Honey Pot</a:t>
            </a:r>
            <a:endParaRPr lang="en-US" sz="1800" b="1" dirty="0">
              <a:solidFill>
                <a:schemeClr val="accent1">
                  <a:lumMod val="60000"/>
                  <a:lumOff val="40000"/>
                </a:schemeClr>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F812DA3-E159-4794-B52C-56DA88219090}"/>
              </a:ext>
            </a:extLst>
          </p:cNvPr>
          <p:cNvPicPr>
            <a:picLocks noChangeAspect="1"/>
          </p:cNvPicPr>
          <p:nvPr/>
        </p:nvPicPr>
        <p:blipFill rotWithShape="1">
          <a:blip r:embed="rId2">
            <a:extLst>
              <a:ext uri="{28A0092B-C50C-407E-A947-70E740481C1C}">
                <a14:useLocalDpi xmlns:a14="http://schemas.microsoft.com/office/drawing/2010/main" val="0"/>
              </a:ext>
            </a:extLst>
          </a:blip>
          <a:srcRect l="4561" t="7183" r="4239" b="8333"/>
          <a:stretch/>
        </p:blipFill>
        <p:spPr>
          <a:xfrm>
            <a:off x="914160" y="1219200"/>
            <a:ext cx="10971451" cy="5405119"/>
          </a:xfrm>
          <a:prstGeom prst="rect">
            <a:avLst/>
          </a:prstGeom>
        </p:spPr>
      </p:pic>
    </p:spTree>
    <p:extLst>
      <p:ext uri="{BB962C8B-B14F-4D97-AF65-F5344CB8AC3E}">
        <p14:creationId xmlns:p14="http://schemas.microsoft.com/office/powerpoint/2010/main" val="330237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914161" y="228601"/>
            <a:ext cx="10360501" cy="990600"/>
          </a:xfrm>
        </p:spPr>
        <p:txBody>
          <a:bodyPr>
            <a:normAutofit/>
          </a:bodyPr>
          <a:lstStyle/>
          <a:p>
            <a:r>
              <a:rPr lang="en-US" sz="4000" b="1" dirty="0">
                <a:solidFill>
                  <a:schemeClr val="accent1">
                    <a:lumMod val="60000"/>
                    <a:lumOff val="40000"/>
                  </a:schemeClr>
                </a:solidFill>
                <a:latin typeface="Arial" panose="020B0604020202020204" pitchFamily="34" charset="0"/>
                <a:cs typeface="Arial" panose="020B0604020202020204" pitchFamily="34" charset="0"/>
              </a:rPr>
              <a:t>The Cloud – Smart TVs How They Work	</a:t>
            </a:r>
            <a:endParaRPr lang="en-US" sz="1800" b="1" dirty="0">
              <a:solidFill>
                <a:schemeClr val="accent1">
                  <a:lumMod val="60000"/>
                  <a:lumOff val="40000"/>
                </a:schemeClr>
              </a:solidFill>
              <a:latin typeface="Arial" panose="020B0604020202020204" pitchFamily="34" charset="0"/>
              <a:cs typeface="Arial" panose="020B0604020202020204" pitchFamily="34" charset="0"/>
            </a:endParaRPr>
          </a:p>
        </p:txBody>
      </p:sp>
      <p:sp>
        <p:nvSpPr>
          <p:cNvPr id="14" name="Content Placeholder 13"/>
          <p:cNvSpPr>
            <a:spLocks noGrp="1"/>
          </p:cNvSpPr>
          <p:nvPr>
            <p:ph idx="1"/>
          </p:nvPr>
        </p:nvSpPr>
        <p:spPr>
          <a:xfrm>
            <a:off x="1065212" y="1676399"/>
            <a:ext cx="10896600" cy="4419601"/>
          </a:xfrm>
        </p:spPr>
        <p:txBody>
          <a:bodyPr>
            <a:normAutofit/>
          </a:bodyPr>
          <a:lstStyle/>
          <a:p>
            <a:pPr marL="514350" indent="-514350">
              <a:buFont typeface="+mj-lt"/>
              <a:buAutoNum type="arabicPeriod"/>
            </a:pPr>
            <a:r>
              <a:rPr lang="en-US" sz="3200" dirty="0"/>
              <a:t>Almost all smart TVs have built-in functions that identify what you are watching and from what source. </a:t>
            </a:r>
          </a:p>
          <a:p>
            <a:pPr marL="514350" indent="-514350">
              <a:buFont typeface="+mj-lt"/>
              <a:buAutoNum type="arabicPeriod"/>
            </a:pPr>
            <a:r>
              <a:rPr lang="en-US" sz="3200" dirty="0"/>
              <a:t>The TV creates dataset (like a fingerprint) of that content and sends it to the cloud storage of the Smart TV manufacturer.</a:t>
            </a:r>
          </a:p>
          <a:p>
            <a:pPr marL="514350" indent="-514350">
              <a:buFont typeface="+mj-lt"/>
              <a:buAutoNum type="arabicPeriod"/>
            </a:pPr>
            <a:r>
              <a:rPr lang="en-US" sz="3200" dirty="0"/>
              <a:t>The TV cloud provider processes the data, stores it, associates it to you (generally to your cellphone).</a:t>
            </a:r>
          </a:p>
          <a:p>
            <a:pPr marL="514350" indent="-514350">
              <a:buFont typeface="+mj-lt"/>
              <a:buAutoNum type="arabicPeriod"/>
            </a:pPr>
            <a:r>
              <a:rPr lang="en-US" sz="3200" dirty="0"/>
              <a:t>The provider creates a list of personalized offerings of similar content and displays it seamlessly on your Smart TV.</a:t>
            </a:r>
          </a:p>
          <a:p>
            <a:pPr marL="514350" indent="-514350">
              <a:buFont typeface="+mj-lt"/>
              <a:buAutoNum type="arabicPeriod"/>
            </a:pPr>
            <a:endParaRPr lang="en-US" sz="3200" dirty="0"/>
          </a:p>
        </p:txBody>
      </p:sp>
    </p:spTree>
    <p:extLst>
      <p:ext uri="{BB962C8B-B14F-4D97-AF65-F5344CB8AC3E}">
        <p14:creationId xmlns:p14="http://schemas.microsoft.com/office/powerpoint/2010/main" val="40017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914161" y="228601"/>
            <a:ext cx="10360501" cy="990600"/>
          </a:xfrm>
        </p:spPr>
        <p:txBody>
          <a:bodyPr>
            <a:normAutofit/>
          </a:bodyPr>
          <a:lstStyle/>
          <a:p>
            <a:r>
              <a:rPr lang="en-US" sz="4000" b="1" dirty="0">
                <a:solidFill>
                  <a:schemeClr val="accent1">
                    <a:lumMod val="60000"/>
                    <a:lumOff val="40000"/>
                  </a:schemeClr>
                </a:solidFill>
                <a:latin typeface="Arial" panose="020B0604020202020204" pitchFamily="34" charset="0"/>
                <a:cs typeface="Arial" panose="020B0604020202020204" pitchFamily="34" charset="0"/>
              </a:rPr>
              <a:t>Voice Control – Across All Devices</a:t>
            </a:r>
            <a:endParaRPr lang="en-US" sz="1800" b="1" dirty="0">
              <a:solidFill>
                <a:schemeClr val="accent1">
                  <a:lumMod val="60000"/>
                  <a:lumOff val="40000"/>
                </a:schemeClr>
              </a:solidFill>
              <a:latin typeface="Arial" panose="020B0604020202020204" pitchFamily="34" charset="0"/>
              <a:cs typeface="Arial" panose="020B0604020202020204" pitchFamily="34" charset="0"/>
            </a:endParaRPr>
          </a:p>
        </p:txBody>
      </p:sp>
      <p:sp>
        <p:nvSpPr>
          <p:cNvPr id="14" name="Content Placeholder 13"/>
          <p:cNvSpPr>
            <a:spLocks noGrp="1"/>
          </p:cNvSpPr>
          <p:nvPr>
            <p:ph idx="1"/>
          </p:nvPr>
        </p:nvSpPr>
        <p:spPr>
          <a:xfrm>
            <a:off x="1827212" y="1676399"/>
            <a:ext cx="10134600" cy="4419601"/>
          </a:xfrm>
        </p:spPr>
        <p:txBody>
          <a:bodyPr>
            <a:normAutofit/>
          </a:bodyPr>
          <a:lstStyle/>
          <a:p>
            <a:pPr marL="0" indent="0">
              <a:buNone/>
            </a:pPr>
            <a:r>
              <a:rPr lang="en-US" sz="3200" dirty="0"/>
              <a:t>Smart TVs, Cable TV Converters, Set Top Boxes, Cellphones, and more have Voice Control functions. </a:t>
            </a:r>
          </a:p>
          <a:p>
            <a:pPr marL="0" indent="0">
              <a:buNone/>
            </a:pPr>
            <a:r>
              <a:rPr lang="en-US" sz="3200" dirty="0"/>
              <a:t>All of those systems utilize the cloud to handle the process.</a:t>
            </a:r>
          </a:p>
          <a:p>
            <a:pPr marL="0" indent="0">
              <a:buNone/>
            </a:pPr>
            <a:r>
              <a:rPr lang="en-US" sz="3200" dirty="0"/>
              <a:t>Devices from Bluetooth speakers, to Digital Personal Assistants, Refrigerators, and endless list of other devices now offer digital voice recognition and recording. </a:t>
            </a:r>
          </a:p>
          <a:p>
            <a:pPr marL="0" indent="0">
              <a:buNone/>
            </a:pPr>
            <a:r>
              <a:rPr lang="en-US" sz="3200" dirty="0"/>
              <a:t>They all utilize Amazon, Apple, and Google</a:t>
            </a:r>
          </a:p>
        </p:txBody>
      </p:sp>
    </p:spTree>
    <p:extLst>
      <p:ext uri="{BB962C8B-B14F-4D97-AF65-F5344CB8AC3E}">
        <p14:creationId xmlns:p14="http://schemas.microsoft.com/office/powerpoint/2010/main" val="197376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914161" y="228601"/>
            <a:ext cx="10360501" cy="914399"/>
          </a:xfrm>
        </p:spPr>
        <p:txBody>
          <a:bodyPr>
            <a:normAutofit/>
          </a:bodyPr>
          <a:lstStyle/>
          <a:p>
            <a:r>
              <a:rPr lang="en-US" sz="4000" b="1" dirty="0">
                <a:solidFill>
                  <a:schemeClr val="accent1">
                    <a:lumMod val="60000"/>
                    <a:lumOff val="40000"/>
                  </a:schemeClr>
                </a:solidFill>
                <a:latin typeface="Arial" panose="020B0604020202020204" pitchFamily="34" charset="0"/>
                <a:cs typeface="Arial" panose="020B0604020202020204" pitchFamily="34" charset="0"/>
              </a:rPr>
              <a:t>The Cloud – Voice Control How It Works</a:t>
            </a:r>
            <a:endParaRPr lang="en-US" sz="1800" b="1" dirty="0">
              <a:solidFill>
                <a:schemeClr val="accent1">
                  <a:lumMod val="60000"/>
                  <a:lumOff val="40000"/>
                </a:schemeClr>
              </a:solidFill>
              <a:latin typeface="Arial" panose="020B0604020202020204" pitchFamily="34" charset="0"/>
              <a:cs typeface="Arial" panose="020B0604020202020204" pitchFamily="34" charset="0"/>
            </a:endParaRPr>
          </a:p>
        </p:txBody>
      </p:sp>
      <p:sp>
        <p:nvSpPr>
          <p:cNvPr id="14" name="Content Placeholder 13"/>
          <p:cNvSpPr>
            <a:spLocks noGrp="1"/>
          </p:cNvSpPr>
          <p:nvPr>
            <p:ph idx="1"/>
          </p:nvPr>
        </p:nvSpPr>
        <p:spPr>
          <a:xfrm>
            <a:off x="1065212" y="1295401"/>
            <a:ext cx="10896600" cy="5333998"/>
          </a:xfrm>
        </p:spPr>
        <p:txBody>
          <a:bodyPr>
            <a:normAutofit/>
          </a:bodyPr>
          <a:lstStyle/>
          <a:p>
            <a:pPr marL="514350" indent="-514350">
              <a:buFont typeface="+mj-lt"/>
              <a:buAutoNum type="arabicPeriod"/>
            </a:pPr>
            <a:r>
              <a:rPr lang="en-US" sz="3200" dirty="0"/>
              <a:t>Voice Recognition is extremely complex and requires a lot of computing power</a:t>
            </a:r>
          </a:p>
          <a:p>
            <a:pPr marL="514350" indent="-514350">
              <a:buFont typeface="+mj-lt"/>
              <a:buAutoNum type="arabicPeriod"/>
            </a:pPr>
            <a:r>
              <a:rPr lang="en-US" sz="3200" dirty="0"/>
              <a:t>The devices record your voice and sends it to the cloud of the respective voice recognition engine.</a:t>
            </a:r>
          </a:p>
          <a:p>
            <a:pPr marL="514350" indent="-514350">
              <a:buFont typeface="+mj-lt"/>
              <a:buAutoNum type="arabicPeriod"/>
            </a:pPr>
            <a:r>
              <a:rPr lang="en-US" sz="3200" dirty="0"/>
              <a:t>The voice recognition engine provider processes the data, stores it for between 72 hours and permanently, associates it to you (generally to your cellphone).</a:t>
            </a:r>
          </a:p>
          <a:p>
            <a:pPr marL="514350" indent="-514350">
              <a:buFont typeface="+mj-lt"/>
              <a:buAutoNum type="arabicPeriod"/>
            </a:pPr>
            <a:r>
              <a:rPr lang="en-US" sz="3200" dirty="0"/>
              <a:t>The voice recognition engine provider responds to your device with a data command associated to your voice command.</a:t>
            </a:r>
          </a:p>
          <a:p>
            <a:pPr marL="514350" indent="-514350">
              <a:buFont typeface="+mj-lt"/>
              <a:buAutoNum type="arabicPeriod"/>
            </a:pPr>
            <a:endParaRPr lang="en-US" sz="3200" dirty="0"/>
          </a:p>
        </p:txBody>
      </p:sp>
    </p:spTree>
    <p:extLst>
      <p:ext uri="{BB962C8B-B14F-4D97-AF65-F5344CB8AC3E}">
        <p14:creationId xmlns:p14="http://schemas.microsoft.com/office/powerpoint/2010/main" val="170283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914161" y="228601"/>
            <a:ext cx="10360501" cy="990600"/>
          </a:xfrm>
        </p:spPr>
        <p:txBody>
          <a:bodyPr>
            <a:normAutofit/>
          </a:bodyPr>
          <a:lstStyle/>
          <a:p>
            <a:r>
              <a:rPr lang="en-US" sz="4000" b="1" dirty="0">
                <a:solidFill>
                  <a:schemeClr val="accent1">
                    <a:lumMod val="60000"/>
                    <a:lumOff val="40000"/>
                  </a:schemeClr>
                </a:solidFill>
                <a:latin typeface="Arial" panose="020B0604020202020204" pitchFamily="34" charset="0"/>
                <a:cs typeface="Arial" panose="020B0604020202020204" pitchFamily="34" charset="0"/>
              </a:rPr>
              <a:t>A Case Study – The Butterfly Effect</a:t>
            </a:r>
            <a:endParaRPr lang="en-US" sz="1800" b="1" dirty="0">
              <a:solidFill>
                <a:schemeClr val="accent1">
                  <a:lumMod val="60000"/>
                  <a:lumOff val="40000"/>
                </a:schemeClr>
              </a:solidFill>
              <a:latin typeface="Arial" panose="020B0604020202020204" pitchFamily="34" charset="0"/>
              <a:cs typeface="Arial" panose="020B0604020202020204" pitchFamily="34" charset="0"/>
            </a:endParaRPr>
          </a:p>
        </p:txBody>
      </p:sp>
      <p:sp>
        <p:nvSpPr>
          <p:cNvPr id="14" name="Content Placeholder 13"/>
          <p:cNvSpPr>
            <a:spLocks noGrp="1"/>
          </p:cNvSpPr>
          <p:nvPr>
            <p:ph idx="1"/>
          </p:nvPr>
        </p:nvSpPr>
        <p:spPr>
          <a:xfrm>
            <a:off x="836612" y="1600200"/>
            <a:ext cx="5791200" cy="5029199"/>
          </a:xfrm>
        </p:spPr>
        <p:txBody>
          <a:bodyPr>
            <a:normAutofit/>
          </a:bodyPr>
          <a:lstStyle/>
          <a:p>
            <a:pPr marL="0" indent="0">
              <a:buNone/>
            </a:pPr>
            <a:r>
              <a:rPr lang="en-US" sz="3200" dirty="0"/>
              <a:t>Fitbit </a:t>
            </a:r>
          </a:p>
          <a:p>
            <a:pPr marL="304746" lvl="1" indent="0">
              <a:buNone/>
            </a:pPr>
            <a:r>
              <a:rPr lang="en-US" sz="2800" dirty="0"/>
              <a:t>November 2017 - Strava, an exercise-tracking firm, released their global heatmap. It was built using data captured from Fitbits connected to their mobile app. 13 trillion GPS points from their users (turning off data sharing is an option). It looks very pretty, but not amazing for Op-Sec. US Bases are clearly identifiable and mappable.</a:t>
            </a:r>
          </a:p>
        </p:txBody>
      </p:sp>
      <p:pic>
        <p:nvPicPr>
          <p:cNvPr id="3" name="Picture 2">
            <a:extLst>
              <a:ext uri="{FF2B5EF4-FFF2-40B4-BE49-F238E27FC236}">
                <a16:creationId xmlns:a16="http://schemas.microsoft.com/office/drawing/2014/main" id="{2F812DA3-E159-4794-B52C-56DA88219090}"/>
              </a:ext>
            </a:extLst>
          </p:cNvPr>
          <p:cNvPicPr>
            <a:picLocks noChangeAspect="1"/>
          </p:cNvPicPr>
          <p:nvPr/>
        </p:nvPicPr>
        <p:blipFill rotWithShape="1">
          <a:blip r:embed="rId2">
            <a:extLst>
              <a:ext uri="{28A0092B-C50C-407E-A947-70E740481C1C}">
                <a14:useLocalDpi xmlns:a14="http://schemas.microsoft.com/office/drawing/2010/main" val="0"/>
              </a:ext>
            </a:extLst>
          </a:blip>
          <a:srcRect l="44860" t="6667" r="5992" b="27998"/>
          <a:stretch/>
        </p:blipFill>
        <p:spPr>
          <a:xfrm>
            <a:off x="7008812" y="1424387"/>
            <a:ext cx="4876800" cy="5194852"/>
          </a:xfrm>
          <a:prstGeom prst="rect">
            <a:avLst/>
          </a:prstGeom>
        </p:spPr>
      </p:pic>
    </p:spTree>
    <p:extLst>
      <p:ext uri="{BB962C8B-B14F-4D97-AF65-F5344CB8AC3E}">
        <p14:creationId xmlns:p14="http://schemas.microsoft.com/office/powerpoint/2010/main" val="301152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914161" y="228601"/>
            <a:ext cx="10360501" cy="761999"/>
          </a:xfrm>
        </p:spPr>
        <p:txBody>
          <a:bodyPr>
            <a:normAutofit/>
          </a:bodyPr>
          <a:lstStyle/>
          <a:p>
            <a:r>
              <a:rPr lang="en-US" sz="4000" b="1" dirty="0">
                <a:solidFill>
                  <a:schemeClr val="accent1">
                    <a:lumMod val="60000"/>
                    <a:lumOff val="40000"/>
                  </a:schemeClr>
                </a:solidFill>
                <a:latin typeface="Arial" panose="020B0604020202020204" pitchFamily="34" charset="0"/>
                <a:cs typeface="Arial" panose="020B0604020202020204" pitchFamily="34" charset="0"/>
              </a:rPr>
              <a:t>The Law of Unintended Consequences</a:t>
            </a:r>
            <a:endParaRPr lang="en-US" sz="1800" b="1" dirty="0">
              <a:solidFill>
                <a:schemeClr val="accent1">
                  <a:lumMod val="60000"/>
                  <a:lumOff val="40000"/>
                </a:schemeClr>
              </a:solidFill>
              <a:latin typeface="Arial" panose="020B0604020202020204" pitchFamily="34" charset="0"/>
              <a:cs typeface="Arial" panose="020B0604020202020204" pitchFamily="34" charset="0"/>
            </a:endParaRPr>
          </a:p>
        </p:txBody>
      </p:sp>
      <p:sp>
        <p:nvSpPr>
          <p:cNvPr id="14" name="Content Placeholder 13"/>
          <p:cNvSpPr>
            <a:spLocks noGrp="1"/>
          </p:cNvSpPr>
          <p:nvPr>
            <p:ph idx="1"/>
          </p:nvPr>
        </p:nvSpPr>
        <p:spPr>
          <a:xfrm>
            <a:off x="914161" y="1143000"/>
            <a:ext cx="5561251" cy="5044439"/>
          </a:xfrm>
        </p:spPr>
        <p:txBody>
          <a:bodyPr>
            <a:normAutofit/>
          </a:bodyPr>
          <a:lstStyle/>
          <a:p>
            <a:pPr marL="0" indent="0">
              <a:buNone/>
            </a:pPr>
            <a:r>
              <a:rPr lang="en-US" sz="3200" dirty="0"/>
              <a:t>Why does it matter if someone knows: </a:t>
            </a:r>
          </a:p>
          <a:p>
            <a:r>
              <a:rPr lang="en-US" sz="3200" dirty="0"/>
              <a:t>Where you jog?</a:t>
            </a:r>
          </a:p>
          <a:p>
            <a:r>
              <a:rPr lang="en-US" sz="3200" dirty="0"/>
              <a:t>The time?</a:t>
            </a:r>
          </a:p>
          <a:p>
            <a:r>
              <a:rPr lang="en-US" sz="3200" dirty="0"/>
              <a:t>How often?</a:t>
            </a:r>
          </a:p>
          <a:p>
            <a:pPr marL="0" indent="0">
              <a:buNone/>
            </a:pPr>
            <a:r>
              <a:rPr lang="en-US" sz="3200" dirty="0"/>
              <a:t>Maybe you are single woman alone in the city. Maybe you are an attorney or psychologist with an unstable client.</a:t>
            </a:r>
          </a:p>
        </p:txBody>
      </p:sp>
      <p:pic>
        <p:nvPicPr>
          <p:cNvPr id="3" name="Picture 2">
            <a:extLst>
              <a:ext uri="{FF2B5EF4-FFF2-40B4-BE49-F238E27FC236}">
                <a16:creationId xmlns:a16="http://schemas.microsoft.com/office/drawing/2014/main" id="{2F812DA3-E159-4794-B52C-56DA88219090}"/>
              </a:ext>
            </a:extLst>
          </p:cNvPr>
          <p:cNvPicPr>
            <a:picLocks noChangeAspect="1"/>
          </p:cNvPicPr>
          <p:nvPr/>
        </p:nvPicPr>
        <p:blipFill rotWithShape="1">
          <a:blip r:embed="rId2">
            <a:extLst>
              <a:ext uri="{28A0092B-C50C-407E-A947-70E740481C1C}">
                <a14:useLocalDpi xmlns:a14="http://schemas.microsoft.com/office/drawing/2010/main" val="0"/>
              </a:ext>
            </a:extLst>
          </a:blip>
          <a:srcRect b="3275"/>
          <a:stretch/>
        </p:blipFill>
        <p:spPr>
          <a:xfrm>
            <a:off x="6455458" y="1122681"/>
            <a:ext cx="5577417" cy="5354320"/>
          </a:xfrm>
          <a:prstGeom prst="rect">
            <a:avLst/>
          </a:prstGeom>
        </p:spPr>
      </p:pic>
    </p:spTree>
    <p:extLst>
      <p:ext uri="{BB962C8B-B14F-4D97-AF65-F5344CB8AC3E}">
        <p14:creationId xmlns:p14="http://schemas.microsoft.com/office/powerpoint/2010/main" val="280399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6613" y="152401"/>
            <a:ext cx="11049000" cy="761999"/>
          </a:xfrm>
        </p:spPr>
        <p:txBody>
          <a:bodyPr>
            <a:normAutofit/>
          </a:bodyPr>
          <a:lstStyle/>
          <a:p>
            <a:pPr marL="73140"/>
            <a:r>
              <a:rPr lang="en-US" sz="4400" dirty="0">
                <a:latin typeface="Arial" panose="020B0604020202020204" pitchFamily="34" charset="0"/>
                <a:cs typeface="Arial" panose="020B0604020202020204" pitchFamily="34" charset="0"/>
              </a:rPr>
              <a:t>Guard Your Personal Information</a:t>
            </a:r>
          </a:p>
        </p:txBody>
      </p:sp>
      <p:sp>
        <p:nvSpPr>
          <p:cNvPr id="14" name="Content Placeholder 13"/>
          <p:cNvSpPr>
            <a:spLocks noGrp="1"/>
          </p:cNvSpPr>
          <p:nvPr>
            <p:ph idx="1"/>
          </p:nvPr>
        </p:nvSpPr>
        <p:spPr>
          <a:xfrm>
            <a:off x="2055812" y="1143000"/>
            <a:ext cx="9848533" cy="5334000"/>
          </a:xfrm>
        </p:spPr>
        <p:txBody>
          <a:bodyPr>
            <a:noAutofit/>
          </a:bodyPr>
          <a:lstStyle/>
          <a:p>
            <a:pPr marL="0" indent="0">
              <a:buNone/>
            </a:pPr>
            <a:r>
              <a:rPr lang="en-US" sz="3600" dirty="0">
                <a:latin typeface="Arial" panose="020B0604020202020204" pitchFamily="34" charset="0"/>
                <a:cs typeface="Arial" panose="020B0604020202020204" pitchFamily="34" charset="0"/>
              </a:rPr>
              <a:t>You can protect yourself from manipulation, invasion of privacy, coercion, and humiliation by taking an aggressive approach to your use of technology.</a:t>
            </a:r>
          </a:p>
        </p:txBody>
      </p:sp>
    </p:spTree>
    <p:extLst>
      <p:ext uri="{BB962C8B-B14F-4D97-AF65-F5344CB8AC3E}">
        <p14:creationId xmlns:p14="http://schemas.microsoft.com/office/powerpoint/2010/main" val="370458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912812" y="304800"/>
            <a:ext cx="11049000" cy="762000"/>
          </a:xfrm>
        </p:spPr>
        <p:txBody>
          <a:bodyPr>
            <a:normAutofit/>
          </a:bodyPr>
          <a:lstStyle/>
          <a:p>
            <a:r>
              <a:rPr lang="en-US" sz="4000" b="1" dirty="0">
                <a:solidFill>
                  <a:schemeClr val="accent1">
                    <a:lumMod val="60000"/>
                    <a:lumOff val="40000"/>
                  </a:schemeClr>
                </a:solidFill>
                <a:latin typeface="Arial" panose="020B0604020202020204" pitchFamily="34" charset="0"/>
                <a:cs typeface="Arial" panose="020B0604020202020204" pitchFamily="34" charset="0"/>
              </a:rPr>
              <a:t>Your Data Can Threaten Your Life</a:t>
            </a:r>
          </a:p>
        </p:txBody>
      </p:sp>
      <p:sp>
        <p:nvSpPr>
          <p:cNvPr id="14" name="Content Placeholder 13"/>
          <p:cNvSpPr>
            <a:spLocks noGrp="1"/>
          </p:cNvSpPr>
          <p:nvPr>
            <p:ph idx="1"/>
          </p:nvPr>
        </p:nvSpPr>
        <p:spPr>
          <a:xfrm>
            <a:off x="1065212" y="1371600"/>
            <a:ext cx="5408929" cy="5029200"/>
          </a:xfrm>
        </p:spPr>
        <p:txBody>
          <a:bodyPr>
            <a:normAutofit lnSpcReduction="10000"/>
          </a:bodyPr>
          <a:lstStyle/>
          <a:p>
            <a:pPr marL="0" indent="0">
              <a:buNone/>
            </a:pPr>
            <a:r>
              <a:rPr lang="en-US" sz="3200" dirty="0">
                <a:latin typeface="Arial" panose="020B0604020202020204" pitchFamily="34" charset="0"/>
                <a:cs typeface="Arial" panose="020B0604020202020204" pitchFamily="34" charset="0"/>
              </a:rPr>
              <a:t>The Fitbit / Strava app data not only mapped top secret US military bases, Allied bases, but exposed personal data about activity patterns of high security convoys, bunkers, and many other areas. </a:t>
            </a:r>
          </a:p>
          <a:p>
            <a:pPr marL="0" indent="0">
              <a:buNone/>
            </a:pPr>
            <a:r>
              <a:rPr lang="en-US" sz="3200" dirty="0">
                <a:latin typeface="Arial" panose="020B0604020202020204" pitchFamily="34" charset="0"/>
                <a:cs typeface="Arial" panose="020B0604020202020204" pitchFamily="34" charset="0"/>
              </a:rPr>
              <a:t>The release of data threaten the national security of the USA, its soldiers, and others.</a:t>
            </a:r>
          </a:p>
        </p:txBody>
      </p:sp>
      <p:pic>
        <p:nvPicPr>
          <p:cNvPr id="3" name="Picture 2">
            <a:extLst>
              <a:ext uri="{FF2B5EF4-FFF2-40B4-BE49-F238E27FC236}">
                <a16:creationId xmlns:a16="http://schemas.microsoft.com/office/drawing/2014/main" id="{B834F2A9-0C5C-40D6-981F-61E4792582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633" y="1427480"/>
            <a:ext cx="5586940" cy="3754120"/>
          </a:xfrm>
          <a:prstGeom prst="rect">
            <a:avLst/>
          </a:prstGeom>
        </p:spPr>
      </p:pic>
    </p:spTree>
    <p:extLst>
      <p:ext uri="{BB962C8B-B14F-4D97-AF65-F5344CB8AC3E}">
        <p14:creationId xmlns:p14="http://schemas.microsoft.com/office/powerpoint/2010/main" val="211729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912812" y="304800"/>
            <a:ext cx="11049000" cy="762000"/>
          </a:xfrm>
        </p:spPr>
        <p:txBody>
          <a:bodyPr>
            <a:normAutofit/>
          </a:bodyPr>
          <a:lstStyle/>
          <a:p>
            <a:r>
              <a:rPr lang="en-US" sz="4000" b="1" dirty="0">
                <a:solidFill>
                  <a:schemeClr val="accent1">
                    <a:lumMod val="60000"/>
                    <a:lumOff val="40000"/>
                  </a:schemeClr>
                </a:solidFill>
                <a:latin typeface="Arial" panose="020B0604020202020204" pitchFamily="34" charset="0"/>
                <a:cs typeface="Arial" panose="020B0604020202020204" pitchFamily="34" charset="0"/>
              </a:rPr>
              <a:t>Your Data is Sold 1000’s of times on the Web</a:t>
            </a:r>
          </a:p>
        </p:txBody>
      </p:sp>
      <p:sp>
        <p:nvSpPr>
          <p:cNvPr id="14" name="Content Placeholder 13"/>
          <p:cNvSpPr>
            <a:spLocks noGrp="1"/>
          </p:cNvSpPr>
          <p:nvPr>
            <p:ph idx="1"/>
          </p:nvPr>
        </p:nvSpPr>
        <p:spPr>
          <a:xfrm>
            <a:off x="1065212" y="1442226"/>
            <a:ext cx="5408929" cy="4958573"/>
          </a:xfrm>
        </p:spPr>
        <p:txBody>
          <a:bodyPr>
            <a:normAutofit/>
          </a:bodyPr>
          <a:lstStyle/>
          <a:p>
            <a:pPr marL="0" indent="0">
              <a:buNone/>
            </a:pPr>
            <a:r>
              <a:rPr lang="en-US" sz="3200" dirty="0">
                <a:latin typeface="Arial" panose="020B0604020202020204" pitchFamily="34" charset="0"/>
                <a:cs typeface="Arial" panose="020B0604020202020204" pitchFamily="34" charset="0"/>
              </a:rPr>
              <a:t>The Dark Web is an open anonymous marketplace teaming with your data and an endless stream of government, corporate, and criminal consumers.</a:t>
            </a:r>
          </a:p>
        </p:txBody>
      </p:sp>
      <p:pic>
        <p:nvPicPr>
          <p:cNvPr id="3" name="Picture 2">
            <a:extLst>
              <a:ext uri="{FF2B5EF4-FFF2-40B4-BE49-F238E27FC236}">
                <a16:creationId xmlns:a16="http://schemas.microsoft.com/office/drawing/2014/main" id="{B834F2A9-0C5C-40D6-981F-61E479258274}"/>
              </a:ext>
            </a:extLst>
          </p:cNvPr>
          <p:cNvPicPr>
            <a:picLocks noChangeAspect="1"/>
          </p:cNvPicPr>
          <p:nvPr/>
        </p:nvPicPr>
        <p:blipFill rotWithShape="1">
          <a:blip r:embed="rId2">
            <a:extLst>
              <a:ext uri="{28A0092B-C50C-407E-A947-70E740481C1C}">
                <a14:useLocalDpi xmlns:a14="http://schemas.microsoft.com/office/drawing/2010/main" val="0"/>
              </a:ext>
            </a:extLst>
          </a:blip>
          <a:srcRect l="8183" r="8346"/>
          <a:stretch/>
        </p:blipFill>
        <p:spPr>
          <a:xfrm>
            <a:off x="6477633" y="1442226"/>
            <a:ext cx="5540564" cy="4425173"/>
          </a:xfrm>
          <a:prstGeom prst="rect">
            <a:avLst/>
          </a:prstGeom>
        </p:spPr>
      </p:pic>
    </p:spTree>
    <p:extLst>
      <p:ext uri="{BB962C8B-B14F-4D97-AF65-F5344CB8AC3E}">
        <p14:creationId xmlns:p14="http://schemas.microsoft.com/office/powerpoint/2010/main" val="300436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hlinkClick r:id="rId3" action="ppaction://hlinkfile"/>
            <a:extLst>
              <a:ext uri="{FF2B5EF4-FFF2-40B4-BE49-F238E27FC236}">
                <a16:creationId xmlns:a16="http://schemas.microsoft.com/office/drawing/2014/main" id="{35E17C72-CB6F-44FF-A16B-EA6DFE1E53D4}"/>
              </a:ext>
            </a:extLst>
          </p:cNvPr>
          <p:cNvGraphicFramePr>
            <a:graphicFrameLocks noChangeAspect="1"/>
          </p:cNvGraphicFramePr>
          <p:nvPr>
            <p:extLst>
              <p:ext uri="{D42A27DB-BD31-4B8C-83A1-F6EECF244321}">
                <p14:modId xmlns:p14="http://schemas.microsoft.com/office/powerpoint/2010/main" val="919765711"/>
              </p:ext>
            </p:extLst>
          </p:nvPr>
        </p:nvGraphicFramePr>
        <p:xfrm>
          <a:off x="1446212" y="50800"/>
          <a:ext cx="9008533" cy="6756400"/>
        </p:xfrm>
        <a:graphic>
          <a:graphicData uri="http://schemas.openxmlformats.org/presentationml/2006/ole">
            <mc:AlternateContent xmlns:mc="http://schemas.openxmlformats.org/markup-compatibility/2006">
              <mc:Choice xmlns:v="urn:schemas-microsoft-com:vml" Requires="v">
                <p:oleObj spid="_x0000_s1046" name="Acrobat Document" r:id="rId4" imgW="7543621" imgH="5657850" progId="AcroExch.Document.DC">
                  <p:embed/>
                </p:oleObj>
              </mc:Choice>
              <mc:Fallback>
                <p:oleObj name="Acrobat Document" r:id="rId4" imgW="7543621" imgH="5657850" progId="AcroExch.Document.DC">
                  <p:embed/>
                  <p:pic>
                    <p:nvPicPr>
                      <p:cNvPr id="0" name=""/>
                      <p:cNvPicPr/>
                      <p:nvPr/>
                    </p:nvPicPr>
                    <p:blipFill>
                      <a:blip r:embed="rId5"/>
                      <a:stretch>
                        <a:fillRect/>
                      </a:stretch>
                    </p:blipFill>
                    <p:spPr>
                      <a:xfrm>
                        <a:off x="1446212" y="50800"/>
                        <a:ext cx="9008533" cy="6756400"/>
                      </a:xfrm>
                      <a:prstGeom prst="rect">
                        <a:avLst/>
                      </a:prstGeom>
                    </p:spPr>
                  </p:pic>
                </p:oleObj>
              </mc:Fallback>
            </mc:AlternateContent>
          </a:graphicData>
        </a:graphic>
      </p:graphicFrame>
    </p:spTree>
    <p:extLst>
      <p:ext uri="{BB962C8B-B14F-4D97-AF65-F5344CB8AC3E}">
        <p14:creationId xmlns:p14="http://schemas.microsoft.com/office/powerpoint/2010/main" val="210644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5417" y="293239"/>
            <a:ext cx="11293408" cy="1535561"/>
          </a:xfrm>
        </p:spPr>
        <p:txBody>
          <a:bodyPr>
            <a:noAutofit/>
          </a:bodyPr>
          <a:lstStyle/>
          <a:p>
            <a:r>
              <a:rPr lang="en-US" sz="4800" b="1" dirty="0">
                <a:latin typeface="Arial" panose="020B0604020202020204" pitchFamily="34" charset="0"/>
                <a:cs typeface="Arial" panose="020B0604020202020204" pitchFamily="34" charset="0"/>
              </a:rPr>
              <a:t>The Three “Fronts” in the War on </a:t>
            </a:r>
            <a:br>
              <a:rPr lang="en-US" sz="4800" b="1" dirty="0">
                <a:latin typeface="Arial" panose="020B0604020202020204" pitchFamily="34" charset="0"/>
                <a:cs typeface="Arial" panose="020B0604020202020204" pitchFamily="34" charset="0"/>
              </a:rPr>
            </a:br>
            <a:r>
              <a:rPr lang="en-US" sz="4800" b="1" dirty="0">
                <a:latin typeface="Arial" panose="020B0604020202020204" pitchFamily="34" charset="0"/>
                <a:cs typeface="Arial" panose="020B0604020202020204" pitchFamily="34" charset="0"/>
              </a:rPr>
              <a:t>Your Privacy &amp; Electronic Records</a:t>
            </a:r>
          </a:p>
        </p:txBody>
      </p:sp>
      <p:graphicFrame>
        <p:nvGraphicFramePr>
          <p:cNvPr id="5" name="Content Placeholder 4" descr="Staggered process showing 3 tasks arranged one below the other and two downward pointing arrows are used to indicate progression from first task to second task and second task to third task."/>
          <p:cNvGraphicFramePr>
            <a:graphicFrameLocks noGrp="1"/>
          </p:cNvGraphicFramePr>
          <p:nvPr>
            <p:ph sz="half" idx="2"/>
            <p:extLst>
              <p:ext uri="{D42A27DB-BD31-4B8C-83A1-F6EECF244321}">
                <p14:modId xmlns:p14="http://schemas.microsoft.com/office/powerpoint/2010/main" val="1330741856"/>
              </p:ext>
            </p:extLst>
          </p:nvPr>
        </p:nvGraphicFramePr>
        <p:xfrm>
          <a:off x="4341812" y="2358202"/>
          <a:ext cx="5078412" cy="4225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318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912812" y="304800"/>
            <a:ext cx="11049000" cy="990600"/>
          </a:xfrm>
        </p:spPr>
        <p:txBody>
          <a:bodyPr>
            <a:normAutofit/>
          </a:bodyPr>
          <a:lstStyle/>
          <a:p>
            <a:r>
              <a:rPr lang="en-US" sz="4000" b="1" dirty="0">
                <a:solidFill>
                  <a:schemeClr val="accent1">
                    <a:lumMod val="60000"/>
                    <a:lumOff val="40000"/>
                  </a:schemeClr>
                </a:solidFill>
                <a:latin typeface="Arial" panose="020B0604020202020204" pitchFamily="34" charset="0"/>
                <a:cs typeface="Arial" panose="020B0604020202020204" pitchFamily="34" charset="0"/>
              </a:rPr>
              <a:t>X</a:t>
            </a:r>
          </a:p>
        </p:txBody>
      </p:sp>
      <p:sp>
        <p:nvSpPr>
          <p:cNvPr id="14" name="Content Placeholder 13"/>
          <p:cNvSpPr>
            <a:spLocks noGrp="1"/>
          </p:cNvSpPr>
          <p:nvPr>
            <p:ph idx="1"/>
          </p:nvPr>
        </p:nvSpPr>
        <p:spPr>
          <a:xfrm>
            <a:off x="1218883" y="1676400"/>
            <a:ext cx="10360501" cy="4259069"/>
          </a:xfrm>
        </p:spPr>
        <p:txBody>
          <a:bodyPr>
            <a:normAutofit/>
          </a:bodyPr>
          <a:lstStyle/>
          <a:p>
            <a:pPr marL="0" indent="0">
              <a:buNone/>
            </a:pPr>
            <a:r>
              <a:rPr lang="en-US" sz="3200" dirty="0">
                <a:latin typeface="Arial" panose="020B0604020202020204" pitchFamily="34" charset="0"/>
                <a:cs typeface="Arial" panose="020B0604020202020204" pitchFamily="34" charset="0"/>
              </a:rPr>
              <a:t>Many hackers are bored, techies, looking for an intellectual challenge. They are often anti-social looking to be recognized for once. Many even consider being arrested for it as a career move. The list of hackers who make million + dollar incomes after their release is shocking. Google, Apple, HP, and many more hire them to “load test” their devices and software to help avoid public relations disasters. </a:t>
            </a:r>
          </a:p>
        </p:txBody>
      </p:sp>
    </p:spTree>
    <p:extLst>
      <p:ext uri="{BB962C8B-B14F-4D97-AF65-F5344CB8AC3E}">
        <p14:creationId xmlns:p14="http://schemas.microsoft.com/office/powerpoint/2010/main" val="383847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912812" y="304800"/>
            <a:ext cx="11049000" cy="762000"/>
          </a:xfrm>
        </p:spPr>
        <p:txBody>
          <a:bodyPr>
            <a:normAutofit fontScale="90000"/>
          </a:bodyPr>
          <a:lstStyle/>
          <a:p>
            <a:r>
              <a:rPr lang="en-US" sz="4000" b="1" dirty="0">
                <a:solidFill>
                  <a:schemeClr val="accent1">
                    <a:lumMod val="60000"/>
                    <a:lumOff val="40000"/>
                  </a:schemeClr>
                </a:solidFill>
                <a:latin typeface="Arial" panose="020B0604020202020204" pitchFamily="34" charset="0"/>
                <a:cs typeface="Arial" panose="020B0604020202020204" pitchFamily="34" charset="0"/>
              </a:rPr>
              <a:t>Actual Hacks – Almost All Use Kiddie Scripts</a:t>
            </a:r>
          </a:p>
        </p:txBody>
      </p:sp>
      <p:sp>
        <p:nvSpPr>
          <p:cNvPr id="14" name="Content Placeholder 13"/>
          <p:cNvSpPr>
            <a:spLocks noGrp="1"/>
          </p:cNvSpPr>
          <p:nvPr>
            <p:ph idx="1"/>
          </p:nvPr>
        </p:nvSpPr>
        <p:spPr>
          <a:xfrm>
            <a:off x="1218883" y="1371600"/>
            <a:ext cx="10360501" cy="5181600"/>
          </a:xfrm>
        </p:spPr>
        <p:txBody>
          <a:bodyPr>
            <a:normAutofit/>
          </a:bodyPr>
          <a:lstStyle/>
          <a:p>
            <a:pPr marL="0" indent="0">
              <a:buNone/>
            </a:pPr>
            <a:r>
              <a:rPr lang="en-US" sz="3200" dirty="0">
                <a:latin typeface="Arial" panose="020B0604020202020204" pitchFamily="34" charset="0"/>
                <a:cs typeface="Arial" panose="020B0604020202020204" pitchFamily="34" charset="0"/>
              </a:rPr>
              <a:t>The first hacks of a new product require high level programming and electronics skills. After the first few successful hacks, the hackers “share” there success with the world. </a:t>
            </a:r>
          </a:p>
          <a:p>
            <a:pPr marL="0" indent="0">
              <a:buNone/>
            </a:pPr>
            <a:r>
              <a:rPr lang="en-US" sz="3200" dirty="0">
                <a:latin typeface="Arial" panose="020B0604020202020204" pitchFamily="34" charset="0"/>
                <a:cs typeface="Arial" panose="020B0604020202020204" pitchFamily="34" charset="0"/>
              </a:rPr>
              <a:t>What does that mean to you?</a:t>
            </a:r>
          </a:p>
          <a:p>
            <a:pPr marL="0" indent="0">
              <a:buNone/>
            </a:pPr>
            <a:r>
              <a:rPr lang="en-US" sz="3200" dirty="0">
                <a:latin typeface="Arial" panose="020B0604020202020204" pitchFamily="34" charset="0"/>
                <a:cs typeface="Arial" panose="020B0604020202020204" pitchFamily="34" charset="0"/>
              </a:rPr>
              <a:t>Now a 10 year old in his bedroom can hijack your Z-Wave door lock and open it for his friends to break in when you leave for work. They walk right in your front door.</a:t>
            </a:r>
          </a:p>
        </p:txBody>
      </p:sp>
    </p:spTree>
    <p:extLst>
      <p:ext uri="{BB962C8B-B14F-4D97-AF65-F5344CB8AC3E}">
        <p14:creationId xmlns:p14="http://schemas.microsoft.com/office/powerpoint/2010/main" val="90006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912812" y="304800"/>
            <a:ext cx="11049000" cy="990600"/>
          </a:xfrm>
        </p:spPr>
        <p:txBody>
          <a:bodyPr>
            <a:normAutofit/>
          </a:bodyPr>
          <a:lstStyle/>
          <a:p>
            <a:r>
              <a:rPr lang="en-US" sz="4000" b="1" dirty="0">
                <a:solidFill>
                  <a:schemeClr val="accent1">
                    <a:lumMod val="60000"/>
                    <a:lumOff val="40000"/>
                  </a:schemeClr>
                </a:solidFill>
                <a:latin typeface="Arial" panose="020B0604020202020204" pitchFamily="34" charset="0"/>
                <a:cs typeface="Arial" panose="020B0604020202020204" pitchFamily="34" charset="0"/>
              </a:rPr>
              <a:t>Hackers Are a Double Edged Sword</a:t>
            </a:r>
          </a:p>
        </p:txBody>
      </p:sp>
      <p:sp>
        <p:nvSpPr>
          <p:cNvPr id="14" name="Content Placeholder 13"/>
          <p:cNvSpPr>
            <a:spLocks noGrp="1"/>
          </p:cNvSpPr>
          <p:nvPr>
            <p:ph idx="1"/>
          </p:nvPr>
        </p:nvSpPr>
        <p:spPr>
          <a:xfrm>
            <a:off x="1218883" y="1676400"/>
            <a:ext cx="10360501" cy="4259069"/>
          </a:xfrm>
        </p:spPr>
        <p:txBody>
          <a:bodyPr>
            <a:normAutofit/>
          </a:bodyPr>
          <a:lstStyle/>
          <a:p>
            <a:pPr marL="0" indent="0">
              <a:buNone/>
            </a:pPr>
            <a:r>
              <a:rPr lang="en-US" sz="3200" dirty="0">
                <a:latin typeface="Arial" panose="020B0604020202020204" pitchFamily="34" charset="0"/>
                <a:cs typeface="Arial" panose="020B0604020202020204" pitchFamily="34" charset="0"/>
              </a:rPr>
              <a:t>Many hackers are bored, techies, looking for an intellectual challenge. They are often anti-social looking to be recognized for once. Many even consider being arrested for it as a career move. The list of hackers who make million + dollar incomes after their release is shocking. Google, Apple, HP, and many more hire them to “load test” their devices and software to help avoid public relations disasters. </a:t>
            </a:r>
          </a:p>
        </p:txBody>
      </p:sp>
    </p:spTree>
    <p:extLst>
      <p:ext uri="{BB962C8B-B14F-4D97-AF65-F5344CB8AC3E}">
        <p14:creationId xmlns:p14="http://schemas.microsoft.com/office/powerpoint/2010/main" val="13936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912812" y="304800"/>
            <a:ext cx="11049000" cy="990600"/>
          </a:xfrm>
        </p:spPr>
        <p:txBody>
          <a:bodyPr>
            <a:normAutofit/>
          </a:bodyPr>
          <a:lstStyle/>
          <a:p>
            <a:r>
              <a:rPr lang="en-US" sz="4000" b="1" dirty="0">
                <a:solidFill>
                  <a:schemeClr val="accent1">
                    <a:lumMod val="60000"/>
                    <a:lumOff val="40000"/>
                  </a:schemeClr>
                </a:solidFill>
                <a:latin typeface="Arial" panose="020B0604020202020204" pitchFamily="34" charset="0"/>
                <a:cs typeface="Arial" panose="020B0604020202020204" pitchFamily="34" charset="0"/>
              </a:rPr>
              <a:t>Hackers Are a Double Edged Sword</a:t>
            </a:r>
          </a:p>
        </p:txBody>
      </p:sp>
      <p:sp>
        <p:nvSpPr>
          <p:cNvPr id="14" name="Content Placeholder 13"/>
          <p:cNvSpPr>
            <a:spLocks noGrp="1"/>
          </p:cNvSpPr>
          <p:nvPr>
            <p:ph idx="1"/>
          </p:nvPr>
        </p:nvSpPr>
        <p:spPr>
          <a:xfrm>
            <a:off x="1218883" y="1676400"/>
            <a:ext cx="10360501" cy="4259069"/>
          </a:xfrm>
        </p:spPr>
        <p:txBody>
          <a:bodyPr>
            <a:normAutofit/>
          </a:bodyPr>
          <a:lstStyle/>
          <a:p>
            <a:pPr marL="0" indent="0">
              <a:buNone/>
            </a:pPr>
            <a:r>
              <a:rPr lang="en-US" sz="3200" dirty="0">
                <a:latin typeface="Arial" panose="020B0604020202020204" pitchFamily="34" charset="0"/>
                <a:cs typeface="Arial" panose="020B0604020202020204" pitchFamily="34" charset="0"/>
              </a:rPr>
              <a:t>Many hackers are bored, techies, looking for an intellectual challenge. They are often anti-social looking to be recognized for once. Many even consider being arrested for it as a career move. The list of hackers who make million + dollar incomes after their release is shocking. Google, Apple, HP, and many more hire them to “load test” their devices and software to help avoid public relations disasters. </a:t>
            </a:r>
          </a:p>
        </p:txBody>
      </p:sp>
    </p:spTree>
    <p:extLst>
      <p:ext uri="{BB962C8B-B14F-4D97-AF65-F5344CB8AC3E}">
        <p14:creationId xmlns:p14="http://schemas.microsoft.com/office/powerpoint/2010/main" val="210536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18883" y="152401"/>
            <a:ext cx="10360501" cy="761999"/>
          </a:xfrm>
        </p:spPr>
        <p:txBody>
          <a:bodyPr/>
          <a:lstStyle/>
          <a:p>
            <a:r>
              <a:rPr lang="en-US" dirty="0">
                <a:latin typeface="Arial" panose="020B0604020202020204" pitchFamily="34" charset="0"/>
                <a:cs typeface="Arial" panose="020B0604020202020204" pitchFamily="34" charset="0"/>
              </a:rPr>
              <a:t>Ancillary Records</a:t>
            </a:r>
          </a:p>
        </p:txBody>
      </p:sp>
      <p:sp>
        <p:nvSpPr>
          <p:cNvPr id="14" name="Content Placeholder 13"/>
          <p:cNvSpPr>
            <a:spLocks noGrp="1"/>
          </p:cNvSpPr>
          <p:nvPr>
            <p:ph idx="1"/>
          </p:nvPr>
        </p:nvSpPr>
        <p:spPr>
          <a:xfrm>
            <a:off x="3579812" y="1143001"/>
            <a:ext cx="7982744" cy="5440362"/>
          </a:xfrm>
        </p:spPr>
        <p:txBody>
          <a:bodyPr>
            <a:noAutofit/>
          </a:bodyPr>
          <a:lstStyle/>
          <a:p>
            <a:r>
              <a:rPr lang="en-US" dirty="0">
                <a:latin typeface="Arial" panose="020B0604020202020204" pitchFamily="34" charset="0"/>
                <a:cs typeface="Arial" panose="020B0604020202020204" pitchFamily="34" charset="0"/>
              </a:rPr>
              <a:t>Clubs</a:t>
            </a:r>
          </a:p>
          <a:p>
            <a:r>
              <a:rPr lang="en-US" dirty="0">
                <a:latin typeface="Arial" panose="020B0604020202020204" pitchFamily="34" charset="0"/>
                <a:cs typeface="Arial" panose="020B0604020202020204" pitchFamily="34" charset="0"/>
              </a:rPr>
              <a:t>Discount Cards Programs</a:t>
            </a:r>
          </a:p>
          <a:p>
            <a:r>
              <a:rPr lang="en-US" dirty="0">
                <a:latin typeface="Arial" panose="020B0604020202020204" pitchFamily="34" charset="0"/>
                <a:cs typeface="Arial" panose="020B0604020202020204" pitchFamily="34" charset="0"/>
              </a:rPr>
              <a:t>Mobile Devices</a:t>
            </a:r>
          </a:p>
          <a:p>
            <a:pPr lvl="1"/>
            <a:r>
              <a:rPr lang="en-US" sz="2800" dirty="0">
                <a:latin typeface="Arial" panose="020B0604020202020204" pitchFamily="34" charset="0"/>
                <a:cs typeface="Arial" panose="020B0604020202020204" pitchFamily="34" charset="0"/>
              </a:rPr>
              <a:t>Apps (in general)</a:t>
            </a:r>
          </a:p>
          <a:p>
            <a:pPr lvl="1"/>
            <a:r>
              <a:rPr lang="en-US" sz="2800" dirty="0">
                <a:latin typeface="Arial" panose="020B0604020202020204" pitchFamily="34" charset="0"/>
                <a:cs typeface="Arial" panose="020B0604020202020204" pitchFamily="34" charset="0"/>
              </a:rPr>
              <a:t>Contact Data</a:t>
            </a:r>
          </a:p>
          <a:p>
            <a:pPr lvl="1"/>
            <a:r>
              <a:rPr lang="en-US" sz="2800" dirty="0">
                <a:latin typeface="Arial" panose="020B0604020202020204" pitchFamily="34" charset="0"/>
                <a:cs typeface="Arial" panose="020B0604020202020204" pitchFamily="34" charset="0"/>
              </a:rPr>
              <a:t>Financial Data</a:t>
            </a:r>
          </a:p>
          <a:p>
            <a:pPr lvl="1"/>
            <a:r>
              <a:rPr lang="en-US" sz="2800" dirty="0">
                <a:latin typeface="Arial" panose="020B0604020202020204" pitchFamily="34" charset="0"/>
                <a:cs typeface="Arial" panose="020B0604020202020204" pitchFamily="34" charset="0"/>
              </a:rPr>
              <a:t>Sensitive Personal Materials</a:t>
            </a:r>
          </a:p>
          <a:p>
            <a:pPr lvl="2"/>
            <a:r>
              <a:rPr lang="en-US" sz="2800" dirty="0">
                <a:latin typeface="Arial" panose="020B0604020202020204" pitchFamily="34" charset="0"/>
                <a:cs typeface="Arial" panose="020B0604020202020204" pitchFamily="34" charset="0"/>
              </a:rPr>
              <a:t>Photos</a:t>
            </a:r>
          </a:p>
          <a:p>
            <a:pPr lvl="2"/>
            <a:r>
              <a:rPr lang="en-US" sz="2800" dirty="0">
                <a:latin typeface="Arial" panose="020B0604020202020204" pitchFamily="34" charset="0"/>
                <a:cs typeface="Arial" panose="020B0604020202020204" pitchFamily="34" charset="0"/>
              </a:rPr>
              <a:t>Personal Information</a:t>
            </a:r>
          </a:p>
          <a:p>
            <a:r>
              <a:rPr lang="en-US" dirty="0">
                <a:latin typeface="Arial" panose="020B0604020202020204" pitchFamily="34" charset="0"/>
                <a:cs typeface="Arial" panose="020B0604020202020204" pitchFamily="34" charset="0"/>
              </a:rPr>
              <a:t>Social Media</a:t>
            </a:r>
          </a:p>
        </p:txBody>
      </p:sp>
    </p:spTree>
    <p:extLst>
      <p:ext uri="{BB962C8B-B14F-4D97-AF65-F5344CB8AC3E}">
        <p14:creationId xmlns:p14="http://schemas.microsoft.com/office/powerpoint/2010/main" val="352911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6613" y="152401"/>
            <a:ext cx="11049000" cy="761999"/>
          </a:xfrm>
        </p:spPr>
        <p:txBody>
          <a:bodyPr>
            <a:normAutofit/>
          </a:bodyPr>
          <a:lstStyle/>
          <a:p>
            <a:pPr marL="73140"/>
            <a:r>
              <a:rPr lang="en-US" sz="4400" dirty="0">
                <a:latin typeface="Arial" panose="020B0604020202020204" pitchFamily="34" charset="0"/>
                <a:cs typeface="Arial" panose="020B0604020202020204" pitchFamily="34" charset="0"/>
              </a:rPr>
              <a:t>Guard Your Personal </a:t>
            </a:r>
            <a:r>
              <a:rPr lang="en-US" sz="4400" dirty="0" err="1">
                <a:latin typeface="Arial" panose="020B0604020202020204" pitchFamily="34" charset="0"/>
                <a:cs typeface="Arial" panose="020B0604020202020204" pitchFamily="34" charset="0"/>
              </a:rPr>
              <a:t>Infomation</a:t>
            </a:r>
            <a:endParaRPr lang="en-US" sz="4400" dirty="0">
              <a:latin typeface="Arial" panose="020B0604020202020204" pitchFamily="34" charset="0"/>
              <a:cs typeface="Arial" panose="020B0604020202020204" pitchFamily="34" charset="0"/>
            </a:endParaRPr>
          </a:p>
        </p:txBody>
      </p:sp>
      <p:sp>
        <p:nvSpPr>
          <p:cNvPr id="14" name="Content Placeholder 13"/>
          <p:cNvSpPr>
            <a:spLocks noGrp="1"/>
          </p:cNvSpPr>
          <p:nvPr>
            <p:ph idx="1"/>
          </p:nvPr>
        </p:nvSpPr>
        <p:spPr>
          <a:xfrm>
            <a:off x="912812" y="914400"/>
            <a:ext cx="10991533" cy="5486401"/>
          </a:xfrm>
        </p:spPr>
        <p:txBody>
          <a:bodyPr>
            <a:noAutofit/>
          </a:bodyPr>
          <a:lstStyle/>
          <a:p>
            <a:pPr marL="0" lvl="0" indent="0">
              <a:buNone/>
            </a:pPr>
            <a:r>
              <a:rPr lang="en-US" sz="3600" dirty="0"/>
              <a:t>When creating your social media accounts DO NOT use unique identifiers of yourself, your spouse, children, etc. </a:t>
            </a:r>
          </a:p>
          <a:p>
            <a:pPr marL="73140" indent="0">
              <a:buNone/>
            </a:pPr>
            <a:r>
              <a:rPr lang="en-US" sz="3200" dirty="0"/>
              <a:t>That includes:</a:t>
            </a:r>
          </a:p>
          <a:p>
            <a:pPr lvl="2"/>
            <a:r>
              <a:rPr lang="en-US" sz="3600" dirty="0"/>
              <a:t>Use your name, full or identifiable other</a:t>
            </a:r>
          </a:p>
          <a:p>
            <a:pPr lvl="2"/>
            <a:r>
              <a:rPr lang="en-US" sz="3600" dirty="0"/>
              <a:t>Do Not use or include Place of Birth or Birthdate</a:t>
            </a:r>
          </a:p>
          <a:p>
            <a:pPr lvl="2"/>
            <a:r>
              <a:rPr lang="en-US" sz="3600" dirty="0"/>
              <a:t>Do not indicate your hometown</a:t>
            </a:r>
          </a:p>
          <a:p>
            <a:pPr lvl="2"/>
            <a:r>
              <a:rPr lang="en-US" sz="3600" dirty="0"/>
              <a:t>Do not indicate your workplace or job</a:t>
            </a:r>
          </a:p>
          <a:p>
            <a:pPr lvl="2"/>
            <a:r>
              <a:rPr lang="en-US" sz="3600" dirty="0"/>
              <a:t>Your children</a:t>
            </a:r>
          </a:p>
          <a:p>
            <a:pPr lvl="3"/>
            <a:r>
              <a:rPr lang="en-US" sz="3600" dirty="0"/>
              <a:t>Their schools, clubs, and teams</a:t>
            </a:r>
          </a:p>
          <a:p>
            <a:pPr marL="0" indent="0">
              <a:buNone/>
            </a:pP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650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6613" y="152401"/>
            <a:ext cx="11049000" cy="761999"/>
          </a:xfrm>
        </p:spPr>
        <p:txBody>
          <a:bodyPr>
            <a:normAutofit/>
          </a:bodyPr>
          <a:lstStyle/>
          <a:p>
            <a:pPr marL="73140"/>
            <a:r>
              <a:rPr lang="en-US" sz="4400" dirty="0">
                <a:latin typeface="Arial" panose="020B0604020202020204" pitchFamily="34" charset="0"/>
                <a:cs typeface="Arial" panose="020B0604020202020204" pitchFamily="34" charset="0"/>
              </a:rPr>
              <a:t>Guard Your Personal Information</a:t>
            </a:r>
          </a:p>
        </p:txBody>
      </p:sp>
      <p:sp>
        <p:nvSpPr>
          <p:cNvPr id="14" name="Content Placeholder 13"/>
          <p:cNvSpPr>
            <a:spLocks noGrp="1"/>
          </p:cNvSpPr>
          <p:nvPr>
            <p:ph idx="1"/>
          </p:nvPr>
        </p:nvSpPr>
        <p:spPr>
          <a:xfrm>
            <a:off x="1979612" y="1143000"/>
            <a:ext cx="9924733" cy="5486400"/>
          </a:xfrm>
        </p:spPr>
        <p:txBody>
          <a:bodyPr>
            <a:noAutofit/>
          </a:bodyPr>
          <a:lstStyle/>
          <a:p>
            <a:pPr marL="0" indent="0">
              <a:buNone/>
            </a:pPr>
            <a:r>
              <a:rPr lang="en-US" sz="3600" dirty="0">
                <a:latin typeface="Arial" panose="020B0604020202020204" pitchFamily="34" charset="0"/>
                <a:cs typeface="Arial" panose="020B0604020202020204" pitchFamily="34" charset="0"/>
              </a:rPr>
              <a:t>Avoid placing stickers on your vehicle that specifically identify where you live, work, or frequent. </a:t>
            </a:r>
          </a:p>
          <a:p>
            <a:pPr marL="0" indent="0">
              <a:buNone/>
            </a:pPr>
            <a:endParaRPr lang="en-US" sz="3600" dirty="0">
              <a:latin typeface="Arial" panose="020B0604020202020204" pitchFamily="34" charset="0"/>
              <a:cs typeface="Arial" panose="020B0604020202020204" pitchFamily="34" charset="0"/>
            </a:endParaRPr>
          </a:p>
          <a:p>
            <a:pPr marL="0" indent="0">
              <a:buNone/>
            </a:pPr>
            <a:r>
              <a:rPr lang="en-US" sz="3600" dirty="0">
                <a:latin typeface="Arial" panose="020B0604020202020204" pitchFamily="34" charset="0"/>
                <a:cs typeface="Arial" panose="020B0604020202020204" pitchFamily="34" charset="0"/>
              </a:rPr>
              <a:t>Don’t put your family on the rear window. </a:t>
            </a:r>
          </a:p>
          <a:p>
            <a:pPr marL="304746" lvl="1" indent="0">
              <a:buNone/>
            </a:pPr>
            <a:r>
              <a:rPr lang="en-US" sz="3600" dirty="0">
                <a:latin typeface="Arial" panose="020B0604020202020204" pitchFamily="34" charset="0"/>
                <a:cs typeface="Arial" panose="020B0604020202020204" pitchFamily="34" charset="0"/>
              </a:rPr>
              <a:t>Consider a creep saying, “oh she has 3 daughters and a cat, sounds like fun to me.”</a:t>
            </a:r>
          </a:p>
          <a:p>
            <a:pPr marL="0" indent="0">
              <a:buNone/>
            </a:pP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052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6613" y="152401"/>
            <a:ext cx="11049000" cy="761999"/>
          </a:xfrm>
        </p:spPr>
        <p:txBody>
          <a:bodyPr>
            <a:normAutofit/>
          </a:bodyPr>
          <a:lstStyle/>
          <a:p>
            <a:pPr marL="73140"/>
            <a:r>
              <a:rPr lang="en-US" sz="4400" dirty="0">
                <a:latin typeface="Arial" panose="020B0604020202020204" pitchFamily="34" charset="0"/>
                <a:cs typeface="Arial" panose="020B0604020202020204" pitchFamily="34" charset="0"/>
              </a:rPr>
              <a:t>Social Media</a:t>
            </a:r>
          </a:p>
        </p:txBody>
      </p:sp>
      <p:sp>
        <p:nvSpPr>
          <p:cNvPr id="14" name="Content Placeholder 13"/>
          <p:cNvSpPr>
            <a:spLocks noGrp="1"/>
          </p:cNvSpPr>
          <p:nvPr>
            <p:ph idx="1"/>
          </p:nvPr>
        </p:nvSpPr>
        <p:spPr>
          <a:xfrm>
            <a:off x="2055812" y="1371600"/>
            <a:ext cx="9848533" cy="5029201"/>
          </a:xfrm>
        </p:spPr>
        <p:txBody>
          <a:bodyPr>
            <a:noAutofit/>
          </a:bodyPr>
          <a:lstStyle/>
          <a:p>
            <a:pPr marL="0" indent="0">
              <a:buNone/>
            </a:pPr>
            <a:r>
              <a:rPr lang="en-US" sz="3600" dirty="0">
                <a:latin typeface="Arial" panose="020B0604020202020204" pitchFamily="34" charset="0"/>
                <a:cs typeface="Arial" panose="020B0604020202020204" pitchFamily="34" charset="0"/>
              </a:rPr>
              <a:t>Do not announce that you are going away on a trip. </a:t>
            </a:r>
          </a:p>
          <a:p>
            <a:pPr marL="0" indent="0">
              <a:buNone/>
            </a:pPr>
            <a:r>
              <a:rPr lang="en-US" sz="3600" dirty="0">
                <a:latin typeface="Arial" panose="020B0604020202020204" pitchFamily="34" charset="0"/>
                <a:cs typeface="Arial" panose="020B0604020202020204" pitchFamily="34" charset="0"/>
              </a:rPr>
              <a:t>Do not post your birthday or your spouse, or children’s birthday</a:t>
            </a:r>
          </a:p>
          <a:p>
            <a:pPr marL="0" indent="0">
              <a:buNone/>
            </a:pPr>
            <a:r>
              <a:rPr lang="en-US" sz="3600" dirty="0">
                <a:latin typeface="Arial" panose="020B0604020202020204" pitchFamily="34" charset="0"/>
                <a:cs typeface="Arial" panose="020B0604020202020204" pitchFamily="34" charset="0"/>
              </a:rPr>
              <a:t>Avoid taking photos that would provide private details of your life or home. </a:t>
            </a:r>
          </a:p>
          <a:p>
            <a:pPr marL="0" indent="0">
              <a:buNone/>
            </a:pP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199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ch 16x9">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spDef>
      <a:spPr/>
      <a:bodyPr rtlCol="0" anchor="ctr"/>
      <a:lstStyle>
        <a:defPPr algn="ctr">
          <a:defRPr sz="2800"/>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800"/>
        </a:defPPr>
      </a:lstStyle>
    </a:txDef>
  </a:objectDefaults>
  <a:extraClrSchemeLst/>
  <a:extLst>
    <a:ext uri="{05A4C25C-085E-4340-85A3-A5531E510DB2}">
      <thm15:themeFamily xmlns:thm15="http://schemas.microsoft.com/office/thememl/2012/main" name="Circuit Dark Background template" id="{60D30C9E-E980-4877-8B88-89D0703A05EA}" vid="{244D5737-98FB-424C-BC35-B6FC5E9A6898}"/>
    </a:ext>
  </a:extLst>
</a:theme>
</file>

<file path=ppt/theme/theme2.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theme/theme3.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1345093</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This simple template design works for technology and  businesses, but it's versatile enough to use in other contexts.  It features multiple slide layouts designed for widescreen (16x9 resolution) and includes a sample SmartArt list and chart that are easily editable.</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2011-11-26T00:30:00+00:00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TP102787989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694266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AssetExpire xmlns="4873beb7-5857-4685-be1f-d57550cc96cc">2029-05-12T07:00:00+00:00</AssetExpire>
    <DSATActionTaken xmlns="4873beb7-5857-4685-be1f-d57550cc96cc" xsi:nil="true"/>
    <CSXSubmissionMarket xmlns="4873beb7-5857-4685-be1f-d57550cc96cc" xsi:nil="true"/>
    <LocMarketGroupTiers2 xmlns="4873beb7-5857-4685-be1f-d57550cc96cc" xsi:nil="true"/>
  </documentManagement>
</p:properties>
</file>

<file path=customXml/itemProps1.xml><?xml version="1.0" encoding="utf-8"?>
<ds:datastoreItem xmlns:ds="http://schemas.openxmlformats.org/officeDocument/2006/customXml" ds:itemID="{A09BF4D4-EF60-4196-BFC3-9462D60797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836F65B-1B07-41EE-A0E8-BC6EF3855225}">
  <ds:schemaRefs>
    <ds:schemaRef ds:uri="http://schemas.microsoft.com/sharepoint/v3/contenttype/forms"/>
  </ds:schemaRefs>
</ds:datastoreItem>
</file>

<file path=customXml/itemProps3.xml><?xml version="1.0" encoding="utf-8"?>
<ds:datastoreItem xmlns:ds="http://schemas.openxmlformats.org/officeDocument/2006/customXml" ds:itemID="{60C67BEE-D13F-4BD2-98A5-34D8A0977F68}">
  <ds:schemaRefs>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http://purl.org/dc/dcmitype/"/>
    <ds:schemaRef ds:uri="4873beb7-5857-4685-be1f-d57550cc96c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1408</TotalTime>
  <Words>2890</Words>
  <Application>Microsoft Office PowerPoint</Application>
  <PresentationFormat>Custom</PresentationFormat>
  <Paragraphs>289</Paragraphs>
  <Slides>68</Slides>
  <Notes>1</Notes>
  <HiddenSlides>0</HiddenSlides>
  <MMClips>1</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2" baseType="lpstr">
      <vt:lpstr>Arial</vt:lpstr>
      <vt:lpstr>Calibri</vt:lpstr>
      <vt:lpstr>Tech 16x9</vt:lpstr>
      <vt:lpstr>Acrobat Document</vt:lpstr>
      <vt:lpstr>Electronic Privacy &amp; Security</vt:lpstr>
      <vt:lpstr>The Majority of “Intrusions” are Low Tech</vt:lpstr>
      <vt:lpstr>Shield Your Personal Data</vt:lpstr>
      <vt:lpstr>Your are Your First Line of Defense</vt:lpstr>
      <vt:lpstr>Separate Your Phone Number from </vt:lpstr>
      <vt:lpstr>Guard Your Personal Information</vt:lpstr>
      <vt:lpstr>Guard Your Personal Infomation</vt:lpstr>
      <vt:lpstr>Guard Your Personal Information</vt:lpstr>
      <vt:lpstr>Social Media</vt:lpstr>
      <vt:lpstr>Social Media</vt:lpstr>
      <vt:lpstr>Passwords</vt:lpstr>
      <vt:lpstr>Social Media - Location</vt:lpstr>
      <vt:lpstr>Create an Alias (If at all possible)</vt:lpstr>
      <vt:lpstr>Your Biggest Threat</vt:lpstr>
      <vt:lpstr>Stationary Network Easy Target</vt:lpstr>
      <vt:lpstr>Wi-Fi – Hotspots &amp; Public Access</vt:lpstr>
      <vt:lpstr>Wi-Fi – Is Sub-Standard</vt:lpstr>
      <vt:lpstr>Wi-Fi Versus Hardwire</vt:lpstr>
      <vt:lpstr>Attacks Target the IOT (Internet of Things)</vt:lpstr>
      <vt:lpstr>IOT Cloud Leaks Your Data Like a Sieve</vt:lpstr>
      <vt:lpstr>Government Intrusion and Bad Actors</vt:lpstr>
      <vt:lpstr>Cellphone Anonymity</vt:lpstr>
      <vt:lpstr>Protecting Your Cellphone Number</vt:lpstr>
      <vt:lpstr>Addon / Burner </vt:lpstr>
      <vt:lpstr>Network Topography</vt:lpstr>
      <vt:lpstr>Network Hardware</vt:lpstr>
      <vt:lpstr>Network Software</vt:lpstr>
      <vt:lpstr>VPN – (Virtual Private Network)</vt:lpstr>
      <vt:lpstr>VPN - Hardware</vt:lpstr>
      <vt:lpstr>VPN – Virtual Private Network</vt:lpstr>
      <vt:lpstr>PowerPoint Presentation</vt:lpstr>
      <vt:lpstr>VPN – Hides Your IP Address</vt:lpstr>
      <vt:lpstr>VPN – Your Data Traffic is Shielded</vt:lpstr>
      <vt:lpstr>VPN – Everyone Needs a VPN</vt:lpstr>
      <vt:lpstr>VPN – Seamless Use After Setup</vt:lpstr>
      <vt:lpstr>Devices at Threat</vt:lpstr>
      <vt:lpstr>Computer &amp; Key Network Devices</vt:lpstr>
      <vt:lpstr>Communication Devices</vt:lpstr>
      <vt:lpstr>Network Backbone Devices</vt:lpstr>
      <vt:lpstr>Multimedia Devices</vt:lpstr>
      <vt:lpstr>Connected (Eavesdropping) Devices</vt:lpstr>
      <vt:lpstr>Personal Monitoring (Tracking) Devices</vt:lpstr>
      <vt:lpstr>Surveillance Devices</vt:lpstr>
      <vt:lpstr>PowerPoint Presentation</vt:lpstr>
      <vt:lpstr>IOT Devices (Internet of Things)</vt:lpstr>
      <vt:lpstr>Vehicle Electronics Devices</vt:lpstr>
      <vt:lpstr>Home Monitoring Devices</vt:lpstr>
      <vt:lpstr>TED®  - The Energy Detective </vt:lpstr>
      <vt:lpstr>User Friendly = Wide Open &amp; Easy to Hack</vt:lpstr>
      <vt:lpstr>Beware the “Recommended Install”</vt:lpstr>
      <vt:lpstr>The Threat That You Know</vt:lpstr>
      <vt:lpstr>The Cloud is a Honey Pot</vt:lpstr>
      <vt:lpstr>The Cloud is a Honey Pot</vt:lpstr>
      <vt:lpstr>The Network (Cloud) Honey Pot</vt:lpstr>
      <vt:lpstr>The Cloud – Smart TVs How They Work </vt:lpstr>
      <vt:lpstr>Voice Control – Across All Devices</vt:lpstr>
      <vt:lpstr>The Cloud – Voice Control How It Works</vt:lpstr>
      <vt:lpstr>A Case Study – The Butterfly Effect</vt:lpstr>
      <vt:lpstr>The Law of Unintended Consequences</vt:lpstr>
      <vt:lpstr>Your Data Can Threaten Your Life</vt:lpstr>
      <vt:lpstr>Your Data is Sold 1000’s of times on the Web</vt:lpstr>
      <vt:lpstr>PowerPoint Presentation</vt:lpstr>
      <vt:lpstr>The Three “Fronts” in the War on  Your Privacy &amp; Electronic Records</vt:lpstr>
      <vt:lpstr>X</vt:lpstr>
      <vt:lpstr>Actual Hacks – Almost All Use Kiddie Scripts</vt:lpstr>
      <vt:lpstr>Hackers Are a Double Edged Sword</vt:lpstr>
      <vt:lpstr>Hackers Are a Double Edged Sword</vt:lpstr>
      <vt:lpstr>Ancillary Records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Will Hemingway</dc:creator>
  <cp:lastModifiedBy>Will Hemingway</cp:lastModifiedBy>
  <cp:revision>66</cp:revision>
  <dcterms:created xsi:type="dcterms:W3CDTF">2018-03-14T22:55:20Z</dcterms:created>
  <dcterms:modified xsi:type="dcterms:W3CDTF">2018-03-18T18:24:41Z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